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49743-0C22-12A3-5B56-D7DD9ADDCB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1029A0-4D1F-3BE0-6753-EBAC0E2F1C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35429-1012-BE2A-8F5A-2459B3DC1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57DB-3DA5-451F-BCDB-C607BC24FCF3}" type="datetimeFigureOut">
              <a:rPr lang="lv-LV" smtClean="0"/>
              <a:t>27.06.2022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561F1-FFB3-B8EC-1FA9-6A30838AA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5910B4-341D-B4CE-F3CE-0C86263DF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D5D1-E348-44C0-AAF2-AE579474CB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61580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CE141-EE9E-89DC-3DC0-3DF33FBE2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18E433-D91A-3AB8-641F-EB7C82F480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A0492-CAE1-A268-A736-1CC8F8C56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57DB-3DA5-451F-BCDB-C607BC24FCF3}" type="datetimeFigureOut">
              <a:rPr lang="lv-LV" smtClean="0"/>
              <a:t>27.06.2022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E2D51-549E-52D5-7B2F-215DB09B2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CA15E7-40A1-9BAF-1D91-1BE0DD2EA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D5D1-E348-44C0-AAF2-AE579474CB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75470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25C6DB-1333-71F0-B00D-EA8FBD4EA1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23E6D1-AD8F-C5F8-F085-15ABEB6911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AA66A0-D842-6B4F-82C0-62EA70771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57DB-3DA5-451F-BCDB-C607BC24FCF3}" type="datetimeFigureOut">
              <a:rPr lang="lv-LV" smtClean="0"/>
              <a:t>27.06.2022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202A3E-23EF-F1FD-D8DB-7F3E32AEE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28BD5-23F2-F21F-DFFE-ECE2A80BB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D5D1-E348-44C0-AAF2-AE579474CB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29112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0DA94-0D2E-071E-2A44-1EC78DA90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31F82-366C-F6D5-D0A5-BF8D3C32A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0B396C-C8B4-6B15-E2AD-7FB119858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57DB-3DA5-451F-BCDB-C607BC24FCF3}" type="datetimeFigureOut">
              <a:rPr lang="lv-LV" smtClean="0"/>
              <a:t>27.06.2022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639ED7-5CEA-BC8C-B78B-C815C013A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5EDB18-C341-37D4-4A81-6E0F3688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D5D1-E348-44C0-AAF2-AE579474CB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19599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473E3-FC17-AF22-7E91-D115E97E7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85BEC3-95DF-D6FA-7B51-954CCC8EC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B51DB-2F8D-A701-60BC-42B6CA354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57DB-3DA5-451F-BCDB-C607BC24FCF3}" type="datetimeFigureOut">
              <a:rPr lang="lv-LV" smtClean="0"/>
              <a:t>27.06.2022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A7BDF-AF47-82A8-EB36-692EE880F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E9833C-4508-1320-7C16-9089644D8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D5D1-E348-44C0-AAF2-AE579474CB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28136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CC662-5F68-23E7-DF27-3D1078A9A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80F77-6E16-1827-8AB7-11F144C5CD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8976-4E4A-5440-DDA7-99219AF18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3357EF-814D-DD26-4E30-2F2F71401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57DB-3DA5-451F-BCDB-C607BC24FCF3}" type="datetimeFigureOut">
              <a:rPr lang="lv-LV" smtClean="0"/>
              <a:t>27.06.2022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BEA4B1-20F6-2677-4FCE-55A42A974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4987B5-CC05-9E8A-3438-7961D9B95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D5D1-E348-44C0-AAF2-AE579474CB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99048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0C399-A052-F804-4137-A6BA5D5AE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5A328F-ADA2-936B-10B9-60DEFFB3E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16CCA0-EE3B-94C5-4E66-941A88C38E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3FBCE7-E8BA-C1B4-D4AC-3FBA3455B3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959575-6830-903E-21CD-63AA9C4231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894610-580F-21E8-3A42-36C3EEB19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57DB-3DA5-451F-BCDB-C607BC24FCF3}" type="datetimeFigureOut">
              <a:rPr lang="lv-LV" smtClean="0"/>
              <a:t>27.06.2022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683408-95F0-24C3-1E94-D45C247D2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B5815A-1057-01AA-E974-E23A3E523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D5D1-E348-44C0-AAF2-AE579474CB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21514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A1690-C6E6-B6D8-911C-816A5891B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AA76FF-94C5-3F97-1EF4-094E9CE8E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57DB-3DA5-451F-BCDB-C607BC24FCF3}" type="datetimeFigureOut">
              <a:rPr lang="lv-LV" smtClean="0"/>
              <a:t>27.06.2022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5F56BA-464F-B1BD-AF79-BB8ECF7FC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E8ABEC-EF0E-830F-D093-8D81382C0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D5D1-E348-44C0-AAF2-AE579474CB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8379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FE34CA-2331-0BCF-8486-F9AF524CA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57DB-3DA5-451F-BCDB-C607BC24FCF3}" type="datetimeFigureOut">
              <a:rPr lang="lv-LV" smtClean="0"/>
              <a:t>27.06.2022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FB1F13-A25D-B73F-AA95-0F4E67546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1A7138-8369-7587-625D-C79C13ACD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D5D1-E348-44C0-AAF2-AE579474CB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25794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B860E-8D29-B7E8-B29B-A67637D2A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10B55-F7AB-1C3F-3959-37A154032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A1631D-5571-933A-1089-75FF86A44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863300-3891-43F8-AA8F-D8235D6A8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57DB-3DA5-451F-BCDB-C607BC24FCF3}" type="datetimeFigureOut">
              <a:rPr lang="lv-LV" smtClean="0"/>
              <a:t>27.06.2022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3500AE-C8CB-18D5-ADBF-A366B0FC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A1E72D-E3F7-23E4-39E1-5DD6CB373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D5D1-E348-44C0-AAF2-AE579474CB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74511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B0AF0-9329-7D85-5F1D-0BBC0725D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9ABF0E-4E40-6E64-245E-B5FB2EFBD0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E836C2-61CA-088A-19C8-977F4AE96D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977776-4432-5664-4B96-EB8971431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57DB-3DA5-451F-BCDB-C607BC24FCF3}" type="datetimeFigureOut">
              <a:rPr lang="lv-LV" smtClean="0"/>
              <a:t>27.06.2022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9C0338-84DA-84AC-3DB1-241A573FB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8FC14C-D0F0-DEC3-0960-B3428BA9F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D5D1-E348-44C0-AAF2-AE579474CB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5245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11200"/>
                    </a14:imgEffect>
                    <a14:imgEffect>
                      <a14:saturation sat="364000"/>
                    </a14:imgEffect>
                  </a14:imgLayer>
                </a14:imgProps>
              </a:ext>
            </a:extLst>
          </a:blip>
          <a:srcRect/>
          <a:tile tx="0" ty="0" sx="100000" sy="100000" flip="x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FFEC70-4E1D-54DF-D3A3-96FAC62A3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BD0FEE-64AC-13C7-DBD2-2E413F988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18513-04F7-7DF4-C8AC-796DD66DC5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057DB-3DA5-451F-BCDB-C607BC24FCF3}" type="datetimeFigureOut">
              <a:rPr lang="lv-LV" smtClean="0"/>
              <a:t>27.06.2022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2F17C8-BC0A-1D69-A663-55EF23BE7C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A79F8C-4C81-3A03-7FBD-14CA80A3AE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CD5D1-E348-44C0-AAF2-AE579474CB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86125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vpvb@vpvb.gov.lv" TargetMode="External"/><Relationship Id="rId2" Type="http://schemas.openxmlformats.org/officeDocument/2006/relationships/hyperlink" Target="mailto:kristine.liepina@geoconsultants.lv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ekava.lv/" TargetMode="External"/><Relationship Id="rId2" Type="http://schemas.openxmlformats.org/officeDocument/2006/relationships/hyperlink" Target="http://www.geoconsultants.lv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vpvb.gov.lv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0DE81-2532-3713-6566-C6F58096A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768351"/>
            <a:ext cx="10515600" cy="2104848"/>
          </a:xfrm>
        </p:spPr>
        <p:txBody>
          <a:bodyPr>
            <a:normAutofit/>
          </a:bodyPr>
          <a:lstStyle/>
          <a:p>
            <a:pPr algn="ctr"/>
            <a:br>
              <a:rPr lang="lv-LV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lv-LV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lv-LV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Sākotnējā sabiedriskā apspriešana plānotajai smilts un dolomīta ieguvei derīgo izrakteņu atradnē «</a:t>
            </a:r>
            <a:r>
              <a:rPr lang="lv-LV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Bērzumnieki</a:t>
            </a:r>
            <a:r>
              <a:rPr lang="lv-LV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2020»</a:t>
            </a:r>
            <a:br>
              <a:rPr lang="en-US" sz="2800" dirty="0"/>
            </a:br>
            <a:endParaRPr lang="lv-LV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3A3FFB-0C65-36C4-FA7B-378EF5EE73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2104848"/>
          </a:xfrm>
        </p:spPr>
        <p:txBody>
          <a:bodyPr>
            <a:normAutofit fontScale="62500" lnSpcReduction="20000"/>
          </a:bodyPr>
          <a:lstStyle/>
          <a:p>
            <a:endParaRPr lang="lv-LV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lv-LV" sz="3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Paredzētās darbības ierosinātājs: SIA «Ķekavas Dolomīts»</a:t>
            </a:r>
            <a:endParaRPr lang="lv-LV" sz="3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Pilnvarots pārstāvis: SIA «Geo Consulatnts»</a:t>
            </a:r>
          </a:p>
          <a:p>
            <a:endParaRPr lang="lv-LV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lv-LV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2022. gada 27. jūnijs</a:t>
            </a:r>
          </a:p>
        </p:txBody>
      </p:sp>
      <p:pic>
        <p:nvPicPr>
          <p:cNvPr id="1026" name="Picture 5_a55d130e8d61af76bfbf0bfe79b125a7 _742d31bc2dc20e22c36c8c73cd1e6524 _4a1d64d6e4d6d3269e1b4b8b2ae83d90 _908b337c8155df2ea2341a2ef67211bb ">
            <a:extLst>
              <a:ext uri="{FF2B5EF4-FFF2-40B4-BE49-F238E27FC236}">
                <a16:creationId xmlns:a16="http://schemas.microsoft.com/office/drawing/2014/main" id="{423DA9C0-741E-936E-52E9-84D0D180CA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1662" y="253338"/>
            <a:ext cx="1171575" cy="790575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0084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6DDDD-75F1-D1E8-B782-D2828876FB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0873" y="309563"/>
            <a:ext cx="9144000" cy="614073"/>
          </a:xfrm>
        </p:spPr>
        <p:txBody>
          <a:bodyPr>
            <a:normAutofit/>
          </a:bodyPr>
          <a:lstStyle/>
          <a:p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Derīgā materiāla ieguves risinājumi</a:t>
            </a:r>
            <a:endParaRPr lang="en-US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5A3D66-EE09-CD96-797C-A0087F9170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4473" y="1228435"/>
            <a:ext cx="10021454" cy="5320001"/>
          </a:xfrm>
        </p:spPr>
        <p:txBody>
          <a:bodyPr/>
          <a:lstStyle/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Kvartāra iežu slāni tiek plānots izstrādāt bez atsūknēšanas, savukārt dolomīta slāņa izstrādei būs nepieciešama pazemes ūdens atsūknēšana un tā novadīšana blakus esošajā Bērzenes upē. </a:t>
            </a:r>
            <a:endParaRPr lang="lv-LV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Gruntsūdens nosūknēšanas un novadīšanas risinājumi tiks izstrādāti derīgo izrakteņu ieguves projektā, tiek paredzēts, ka ūdeņu novadīšana tiks organizēta tā, ka novadīts tiks nostādināts ūdens, bez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uzduļķojuma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480"/>
              </a:spcBef>
              <a:spcAft>
                <a:spcPts val="480"/>
              </a:spcAft>
              <a:buFont typeface="Wingdings" panose="05000000000000000000" pitchFamily="2" charset="2"/>
              <a:buChar char=""/>
            </a:pP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Atradnes teritorijā paredzēts veikt materiāla sijāšanu, drupināšana un šķirošanu pa frakcijām. Materiāla apstrāde tiks veikta ar mobilajām apstrādes iekārām, kas darbināmas ar dīzeļdzinējiem un elektriskajiem dzinējiem.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208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951D5-30F2-5251-5619-A2A5A1EB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89527"/>
            <a:ext cx="9144000" cy="618837"/>
          </a:xfrm>
        </p:spPr>
        <p:txBody>
          <a:bodyPr>
            <a:normAutofit/>
          </a:bodyPr>
          <a:lstStyle/>
          <a:p>
            <a:r>
              <a:rPr lang="lv-LV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Ietekmes uz vidi novērtēšanas laikā vērtējamās ietekmes</a:t>
            </a:r>
            <a:endParaRPr lang="en-US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86B60A-826D-974B-978F-EB2743A926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13163"/>
            <a:ext cx="9144000" cy="4747492"/>
          </a:xfrm>
        </p:spPr>
        <p:txBody>
          <a:bodyPr/>
          <a:lstStyle/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Trokšņu ietekmes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izvērtējums</a:t>
            </a:r>
            <a:r>
              <a:rPr lang="lv-LV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Ietekme uz aizsargājamajām teritorijām;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lv-LV" sz="18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Hidroloģiskais un hidrauliskais aprēķins, hidroģeoloģiskā modelēšana;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Putekļu emisijas u.c. gaisa piesārņojošo emisiju jautājumi;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Apkārtējo īpašumu ūdens ņemšanas vietu apsekošanu.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550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C17E9-C31D-F603-14C7-DBD362DDD0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98765"/>
            <a:ext cx="9144000" cy="932871"/>
          </a:xfrm>
        </p:spPr>
        <p:txBody>
          <a:bodyPr>
            <a:normAutofit/>
          </a:bodyPr>
          <a:lstStyle/>
          <a:p>
            <a:r>
              <a:rPr lang="lv-LV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Turpmākās darbības pirms paredzētās darbības akceptēšanas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66BF60-3F32-C363-F029-1FC1210A47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6836" y="1717963"/>
            <a:ext cx="9541164" cy="4830618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lv-LV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Programmas saņemšana Vides pārraudzības valsts birojā;</a:t>
            </a:r>
          </a:p>
          <a:p>
            <a:pPr lvl="0" algn="just">
              <a:lnSpc>
                <a:spcPct val="107000"/>
              </a:lnSpc>
            </a:pPr>
            <a:endParaRPr lang="lv-LV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Ietekmes uz vidi novērtējuma ziņojuma sagatavošana;</a:t>
            </a:r>
          </a:p>
          <a:p>
            <a:pPr lvl="0" algn="just">
              <a:lnSpc>
                <a:spcPct val="107000"/>
              </a:lnSpc>
            </a:pP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Ziņojuma sabiedriskā apspriešana (</a:t>
            </a:r>
            <a:r>
              <a:rPr lang="lv-LV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30 dienas</a:t>
            </a: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  <a:p>
            <a:pPr lvl="0" algn="just">
              <a:lnSpc>
                <a:spcPct val="107000"/>
              </a:lnSpc>
            </a:pP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Ziņojuma iesniegšana Vides pārraudzības valsts birojā;</a:t>
            </a:r>
          </a:p>
          <a:p>
            <a:pPr lvl="0" algn="just">
              <a:lnSpc>
                <a:spcPct val="107000"/>
              </a:lnSpc>
            </a:pP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Ziņojuma papildināšana un precizēšana;</a:t>
            </a:r>
          </a:p>
          <a:p>
            <a:pPr lvl="0" algn="just">
              <a:lnSpc>
                <a:spcPct val="107000"/>
              </a:lnSpc>
            </a:pP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Atzinuma saņemšana no Vides pārraudzības valsts biroja;</a:t>
            </a: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363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EDFBA-2D0A-8BAE-F70D-7F84B827BD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08000"/>
            <a:ext cx="9144000" cy="1034473"/>
          </a:xfrm>
        </p:spPr>
        <p:txBody>
          <a:bodyPr>
            <a:normAutofit/>
          </a:bodyPr>
          <a:lstStyle/>
          <a:p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Informācija par sākotnējās sabiedriskās </a:t>
            </a:r>
            <a:b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apspriešanas laiku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762645-6121-109F-FA01-1175524E71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3018" y="1828800"/>
            <a:ext cx="9753600" cy="4655127"/>
          </a:xfrm>
        </p:spPr>
        <p:txBody>
          <a:bodyPr/>
          <a:lstStyle/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Laika posmā no 2022. gada 27. jūnija līdz 11. jūlijam par paredzēto darbību </a:t>
            </a:r>
            <a:r>
              <a:rPr lang="lv-LV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intresentiem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būs iespēja uzdot jautājumus un saņemt atbildes  rakstot uz  e-pasta adresi: 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kristine.liepina@geoconsultants.lv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lv-LV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Priekšlikumus par paredzētās darbības iespējamo ietekmi uz vidi iespējams sniegt rakstiskā veidā: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Vides pārraudzības valsts birojam (e-pasts: </a:t>
            </a:r>
            <a:r>
              <a:rPr lang="lv-LV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vpvb@vpvb.gov.lv</a:t>
            </a:r>
            <a:r>
              <a:rPr lang="lv-LV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pasta adrese: Rūpniecības iela 23, Rīga, LV-1045, tālrunis – 67321173)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lv-LV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!!! Rakstisku priekšlikumu iesniegšanas laiks līdz š.g. 3. jūlijam.</a:t>
            </a:r>
            <a:endParaRPr lang="en-US" sz="20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420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E9B4B-0797-49AD-D4C8-5E5E57FC63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40546"/>
          </a:xfrm>
        </p:spPr>
        <p:txBody>
          <a:bodyPr>
            <a:normAutofit/>
          </a:bodyPr>
          <a:lstStyle/>
          <a:p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Paldies par uzmanību!</a:t>
            </a:r>
            <a:endParaRPr lang="en-US" sz="3200" dirty="0"/>
          </a:p>
        </p:txBody>
      </p:sp>
      <p:pic>
        <p:nvPicPr>
          <p:cNvPr id="4" name="Picture 5_a55d130e8d61af76bfbf0bfe79b125a7 _742d31bc2dc20e22c36c8c73cd1e6524 _4a1d64d6e4d6d3269e1b4b8b2ae83d90 _908b337c8155df2ea2341a2ef67211bb ">
            <a:extLst>
              <a:ext uri="{FF2B5EF4-FFF2-40B4-BE49-F238E27FC236}">
                <a16:creationId xmlns:a16="http://schemas.microsoft.com/office/drawing/2014/main" id="{4E769997-0720-DC4B-F498-C7EA632AC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1662" y="253338"/>
            <a:ext cx="1171575" cy="790575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648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E1845-51C9-2278-DC32-C34154C73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1334" y="377963"/>
            <a:ext cx="10329332" cy="1427688"/>
          </a:xfrm>
        </p:spPr>
        <p:txBody>
          <a:bodyPr/>
          <a:lstStyle/>
          <a:p>
            <a:r>
              <a:rPr lang="lv-LV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Informācija par ietekmes uz vidi novērtējumu (IVN)</a:t>
            </a:r>
            <a:b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v-LV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3AECE1-3A80-D2B3-EFA2-9114CEF036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5378" y="1296365"/>
            <a:ext cx="10425288" cy="5081286"/>
          </a:xfrm>
        </p:spPr>
        <p:txBody>
          <a:bodyPr>
            <a:normAutofit/>
          </a:bodyPr>
          <a:lstStyle/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lv-LV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lv-LV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L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ikuma «Par ietekmes uz vidi novērtējumu» 2. pielikuma 2. punkta 1. 2. apakšpunkts noteic:</a:t>
            </a:r>
          </a:p>
          <a:p>
            <a:pPr algn="just">
              <a:spcBef>
                <a:spcPts val="0"/>
              </a:spcBef>
            </a:pPr>
            <a:r>
              <a:rPr lang="lv-LV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  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derīgo izrakteņu ieguvei, kas lielāka par 5 ha, ir nepieciešams veikt sākotnējo IVN.</a:t>
            </a:r>
          </a:p>
          <a:p>
            <a:pPr algn="just"/>
            <a:endParaRPr lang="lv-LV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Valsts vides dienesta Lielrīgas reģionālā vides pārvaldes 2021. gada 16. jūlija lēmums Nr. RI21SI0081 par ietekmes uz vidi novērtējuma piemērošanu smilts un dolomīta ieguvei atradnē «</a:t>
            </a:r>
            <a:r>
              <a:rPr lang="lv-LV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Bērzumnieki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2020», Ķekavas pagastā, Ķekavas novadā.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Ministru kabineta 2015. gada 13. janvāra noteikumi Nr. 18 «Kārtība, kādā novērtē paredzētās darbības ietekmi uz vidi un akceptē paredzēto darbību»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537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8E58-9588-0027-5481-AB654C241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889"/>
            <a:ext cx="10515600" cy="1577800"/>
          </a:xfrm>
        </p:spPr>
        <p:txBody>
          <a:bodyPr>
            <a:normAutofit/>
          </a:bodyPr>
          <a:lstStyle/>
          <a:p>
            <a:pPr algn="ctr"/>
            <a:r>
              <a:rPr lang="lv-LV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Plānotā smilts un dolomīta ieguves vieta </a:t>
            </a:r>
            <a:br>
              <a:rPr lang="lv-LV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lv-LV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Bērzumnieki</a:t>
            </a:r>
            <a:r>
              <a:rPr lang="lv-LV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2020» </a:t>
            </a:r>
            <a:b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v-LV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9460BC5-A710-353C-ADC2-F5D7A16B7A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3299" y="1057663"/>
            <a:ext cx="5066039" cy="5513258"/>
          </a:xfrm>
          <a:effectLst>
            <a:glow rad="101600">
              <a:schemeClr val="accent6">
                <a:lumMod val="50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835766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6EB0-C28E-DC0D-8FF9-D4327CEEEF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71055"/>
            <a:ext cx="9144000" cy="554181"/>
          </a:xfrm>
        </p:spPr>
        <p:txBody>
          <a:bodyPr>
            <a:normAutofit/>
          </a:bodyPr>
          <a:lstStyle/>
          <a:p>
            <a:r>
              <a:rPr lang="lv-LV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Informācija par sākotnējo sabiedrisko apspriešanu</a:t>
            </a:r>
            <a:endParaRPr lang="en-US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28529E-DFCE-8C73-680F-4C80A8197E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873" y="1163782"/>
            <a:ext cx="10455563" cy="5126182"/>
          </a:xfrm>
        </p:spPr>
        <p:txBody>
          <a:bodyPr/>
          <a:lstStyle/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Sabiedriskās apspriešanas laika posms no 2022. gada 27. jūnija līdz 1. jūlijam.</a:t>
            </a:r>
          </a:p>
          <a:p>
            <a:pPr lvl="0" algn="just">
              <a:lnSpc>
                <a:spcPct val="107000"/>
              </a:lnSpc>
              <a:tabLst>
                <a:tab pos="457200" algn="l"/>
              </a:tabLst>
            </a:pP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Saskaņā ar Covid-19 infekcijas izplatības pārvaldības likuma 20. pantu i</a:t>
            </a:r>
            <a:r>
              <a:rPr lang="lv-LV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etekmes uz vidi novērtējuma sākotnējā sabiedriskā apspriešana 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tiek rīkota neklātienes formā (attālināti).</a:t>
            </a:r>
          </a:p>
          <a:p>
            <a:pPr lvl="0" algn="just">
              <a:lnSpc>
                <a:spcPct val="107000"/>
              </a:lnSpc>
              <a:tabLst>
                <a:tab pos="457200" algn="l"/>
              </a:tabLst>
            </a:pPr>
            <a:endParaRPr lang="lv-LV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lv-LV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Oficiālais </a:t>
            </a:r>
            <a:r>
              <a:rPr lang="lv-LV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paziņojums publicēts </a:t>
            </a:r>
            <a:r>
              <a:rPr lang="lv-LV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2022. gada 14. jūnija Ķekavas novada informatīvajā izdevumā «Ķekavas novads» (Nr. 6 (276)).</a:t>
            </a:r>
          </a:p>
          <a:p>
            <a:pPr algn="just">
              <a:lnSpc>
                <a:spcPct val="107000"/>
              </a:lnSpc>
              <a:tabLst>
                <a:tab pos="457200" algn="l"/>
              </a:tabLst>
            </a:pP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Paziņojumi mājas lapās: 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www.geoconsultants.lv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www.kekava.lv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www.vpvb.gov.lv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07000"/>
              </a:lnSpc>
              <a:tabLst>
                <a:tab pos="457200" algn="l"/>
              </a:tabLst>
            </a:pP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Informatīvas vēstules pieguļošo zemju īpašniekiem, izsūtīts 6. jūnijā.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5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50196-85BB-E92F-E931-1B5652C7B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03382"/>
            <a:ext cx="9144000" cy="1399309"/>
          </a:xfrm>
        </p:spPr>
        <p:txBody>
          <a:bodyPr>
            <a:normAutofit/>
          </a:bodyPr>
          <a:lstStyle/>
          <a:p>
            <a:r>
              <a:rPr lang="lv-LV" sz="3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Informācija par </a:t>
            </a:r>
            <a:r>
              <a:rPr lang="lv-LV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paredzētās</a:t>
            </a:r>
            <a:r>
              <a:rPr lang="lv-LV" sz="3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darbības ierosinātāju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A58753-AF72-E897-7A55-C3B2ABFFFF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4473" y="1625600"/>
            <a:ext cx="9855200" cy="4729018"/>
          </a:xfrm>
        </p:spPr>
        <p:txBody>
          <a:bodyPr/>
          <a:lstStyle/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Paredzētās darbības ierosinātājs kā minēts iepriekš ir SIA «Ķekavas Dolomīts», </a:t>
            </a:r>
            <a:r>
              <a:rPr lang="lv-LV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reģ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Nr. 40203142033, </a:t>
            </a:r>
            <a:r>
              <a:rPr lang="lv-LV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Firsa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Sadovņikova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iela 11-4, Rīga, LV-1003.</a:t>
            </a:r>
          </a:p>
          <a:p>
            <a:pPr lvl="0" algn="just">
              <a:lnSpc>
                <a:spcPct val="107000"/>
              </a:lnSpc>
            </a:pP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Derīgo izrakteņu atradne «</a:t>
            </a:r>
            <a:r>
              <a:rPr lang="lv-LV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Bērzumnieki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2020» (8,03 ha) ietilpst plānotās darbības ierosinātāja nomātā zemes gabala (15,2 ha) teritorijā.</a:t>
            </a:r>
          </a:p>
          <a:p>
            <a:pPr lvl="0" algn="just">
              <a:lnSpc>
                <a:spcPct val="107000"/>
              </a:lnSpc>
            </a:pP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2021. gada 6. janvārī ar zemes īpašnieku ir noslēgts Zemes nomas līgums nekustamajam īpašumam </a:t>
            </a:r>
            <a:r>
              <a:rPr lang="lv-LV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Bērzumnieki-1».</a:t>
            </a:r>
          </a:p>
          <a:p>
            <a:pPr lvl="0" algn="just">
              <a:lnSpc>
                <a:spcPct val="107000"/>
              </a:lnSpc>
            </a:pPr>
            <a:endParaRPr lang="lv-LV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Zemes nomas termiņš - līdz derīgo izrakteņu Licences termiņa beigām.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421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D55E0-660F-F70E-C19F-792322112E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5381" y="323273"/>
            <a:ext cx="9144000" cy="526618"/>
          </a:xfrm>
        </p:spPr>
        <p:txBody>
          <a:bodyPr>
            <a:normAutofit/>
          </a:bodyPr>
          <a:lstStyle/>
          <a:p>
            <a:r>
              <a:rPr lang="lv-LV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r>
              <a:rPr lang="lv-LV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milts un dolomīta atradne  «</a:t>
            </a:r>
            <a:r>
              <a:rPr lang="lv-LV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Bērzumnieki</a:t>
            </a:r>
            <a:r>
              <a:rPr lang="lv-LV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2020» </a:t>
            </a:r>
            <a:endParaRPr lang="en-US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7C04D-501F-422F-FEF0-ACB979774B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9127" y="1126837"/>
            <a:ext cx="10169237" cy="5264728"/>
          </a:xfrm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lv-LV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Daļēji atradnes «</a:t>
            </a:r>
            <a:r>
              <a:rPr lang="lv-LV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Bērzumnieki</a:t>
            </a:r>
            <a:r>
              <a:rPr lang="lv-LV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2020» teritorijā derīgo izrakteņu ieguve veikta jau iepriekš (ieguves limita derīguma termiņš beidzās 2016. gada 21. martā), tās rezultātā izstrādāts smilts-grants slānis atradnē «</a:t>
            </a:r>
            <a:r>
              <a:rPr lang="lv-LV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Bērzumnieki</a:t>
            </a:r>
            <a:r>
              <a:rPr lang="lv-LV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lv-LV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kas pilnībā iekļaujas 2020. gadā izpētītajā atradnes «</a:t>
            </a:r>
            <a:r>
              <a:rPr lang="lv-LV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Bērzumnieki</a:t>
            </a:r>
            <a:r>
              <a:rPr lang="lv-LV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2020» teritorijā.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lv-LV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lv-LV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Plānotā atradne robežojas ar 11 nekustamajiem īpašumiem.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lv-LV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lv-LV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Plānotajai d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erīgo izrakteņu atradnei «</a:t>
            </a:r>
            <a:r>
              <a:rPr lang="lv-LV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Bērzumnieki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2020» paredzētās darbības vietā piekļaujas divas atradnes:</a:t>
            </a:r>
          </a:p>
          <a:p>
            <a:pPr marL="800100" lvl="1" indent="-342900" algn="just">
              <a:buAutoNum type="arabicParenR"/>
            </a:pP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Smilts-grants un smilts atradne «Grantsbedres</a:t>
            </a:r>
            <a:r>
              <a:rPr lang="lv-LV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800100" lvl="1" indent="-342900" algn="just">
              <a:buAutoNum type="arabicParenR"/>
            </a:pP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Smilts-grants atradne «Misas iecirkņa 23. kvartāls». </a:t>
            </a:r>
            <a:endParaRPr lang="lv-LV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lv-LV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70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C60F7-0957-B72B-D942-C6685889E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029" y="4613852"/>
            <a:ext cx="10515600" cy="1325563"/>
          </a:xfrm>
        </p:spPr>
        <p:txBody>
          <a:bodyPr>
            <a:normAutofit/>
          </a:bodyPr>
          <a:lstStyle/>
          <a:p>
            <a:r>
              <a:rPr lang="lv-LV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 sarkanu – atradne «</a:t>
            </a:r>
            <a:r>
              <a:rPr lang="lv-LV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Bērzumnieki</a:t>
            </a:r>
            <a:r>
              <a:rPr lang="lv-LV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2020», ar zaļu – atradne «Grantsbedres</a:t>
            </a:r>
            <a:r>
              <a:rPr lang="lv-LV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r>
              <a:rPr lang="lv-LV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ar zilu – atradne «Misas iecirkņa 23. kvartāls»</a:t>
            </a:r>
            <a:endParaRPr lang="en-US" sz="2400" dirty="0"/>
          </a:p>
        </p:txBody>
      </p:sp>
      <p:pic>
        <p:nvPicPr>
          <p:cNvPr id="4" name="Attēls 5">
            <a:extLst>
              <a:ext uri="{FF2B5EF4-FFF2-40B4-BE49-F238E27FC236}">
                <a16:creationId xmlns:a16="http://schemas.microsoft.com/office/drawing/2014/main" id="{7450AF30-A45E-B429-7832-57CF8CC322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90" t="14781" r="60907" b="49260"/>
          <a:stretch/>
        </p:blipFill>
        <p:spPr bwMode="auto">
          <a:xfrm>
            <a:off x="3204275" y="623021"/>
            <a:ext cx="5311653" cy="40647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42019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9887D-8C34-2C8B-0D23-89B9DBC3FF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0909"/>
            <a:ext cx="9144000" cy="787400"/>
          </a:xfrm>
        </p:spPr>
        <p:txBody>
          <a:bodyPr>
            <a:normAutofit fontScale="90000"/>
          </a:bodyPr>
          <a:lstStyle/>
          <a:p>
            <a:br>
              <a:rPr lang="lv-LV" sz="3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lv-LV" sz="3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sz="3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Derīgo izrakteņu apjomi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AD94F2-0770-A4EE-7212-7919567B3F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581" y="1209965"/>
            <a:ext cx="10243127" cy="5227780"/>
          </a:xfrm>
        </p:spPr>
        <p:txBody>
          <a:bodyPr/>
          <a:lstStyle/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2020. gadā teritorijā ir veikta ģeoloģiskā izpēte (Zemes dzīļu izmantošanas licence Nr. CS19ZD0302).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Saskaņā ar VSIA «Latvijas vides, ģeoloģijas un meteoroloģijas centrs» derīgo izrakteņu krājumu akceptēšanas komisijas 2021.gada 20. janvāra lēmumu, atradnē ir akceptēti šādi krājumi: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arenR"/>
            </a:pP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kategorijas dolomīta krājumi 675,79 tūkst.m</a:t>
            </a:r>
            <a:r>
              <a:rPr lang="lv-LV" sz="20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apjomā;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   2) N kategorijas smilts-grants krājumi 7,78 tūkst.m</a:t>
            </a:r>
            <a:r>
              <a:rPr lang="lv-LV" sz="20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apjomā;</a:t>
            </a:r>
            <a:endParaRPr lang="lv-LV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		   3) N kategorijas smilts krājumi 234,55 tūkst.m</a:t>
            </a:r>
            <a:r>
              <a:rPr lang="lv-LV" sz="20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07000"/>
              </a:lnSpc>
            </a:pPr>
            <a:endParaRPr lang="lv-LV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Valsts vides dienests ir izsniedzis derīgo izrakteņu atradnes pasi (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2021. gada 26. februāris</a:t>
            </a:r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080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A2B69-005D-17A1-C5C6-CBB949BFF6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81891"/>
            <a:ext cx="9144000" cy="563418"/>
          </a:xfrm>
        </p:spPr>
        <p:txBody>
          <a:bodyPr>
            <a:normAutofit/>
          </a:bodyPr>
          <a:lstStyle/>
          <a:p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Derīgā materiāla ieguves risinājumi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3DF54F-6D01-782D-C77F-EAC0BE348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9055" y="1330035"/>
            <a:ext cx="10049163" cy="5190838"/>
          </a:xfrm>
        </p:spPr>
        <p:txBody>
          <a:bodyPr/>
          <a:lstStyle/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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Tiek plānota smilts un dolomīta ieguve  gan virs, gan zem gruntsūdens līmeņa atklātā karjerā ar ekskavācijas metodi.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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Dolomīta slānis pirms ekskavācijas tiks drupināts/lauzts ar pneimatiskiem paņēmieniem, spridzināšanas darbi netiek paredzēti.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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Smilts slāni (tajā skaitā arī mālsmilti un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aleirītu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kas ieguļ virs dolomīta, paredzēts noņemt pilnā apjomā līdz 9 m dziļumam, kur dziļāk ieguļ dolomīts (vidējais virsmas dziļums 9 m, apakšas dziļums 17 m).</a:t>
            </a:r>
            <a:endParaRPr lang="lv-LV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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Izejvielas un ķīmiskās vielas derīgā materiāla ieguves procesā netiks izmantotas.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480"/>
              </a:spcBef>
              <a:spcAft>
                <a:spcPts val="600"/>
              </a:spcAft>
              <a:buFont typeface="Wingdings" panose="05000000000000000000" pitchFamily="2" charset="2"/>
              <a:buChar char=""/>
            </a:pP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Ieguvei tiks izmantots dīzeļdzinēja ekskavators, frontālais iekrāvējs un materiāls tiks transportēts no atradnes ar kravas automašīnām.</a:t>
            </a:r>
            <a:endParaRPr lang="lv-LV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480"/>
              </a:spcBef>
              <a:spcAft>
                <a:spcPts val="480"/>
              </a:spcAft>
              <a:buFont typeface="Wingdings" panose="05000000000000000000" pitchFamily="2" charset="2"/>
              <a:buChar char="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Derīgā materiāla ieguve plānota darba dienās, darba laikā.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716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1000</Words>
  <Application>Microsoft Office PowerPoint</Application>
  <PresentationFormat>Widescreen</PresentationFormat>
  <Paragraphs>97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Office Theme</vt:lpstr>
      <vt:lpstr>  Sākotnējā sabiedriskā apspriešana plānotajai smilts un dolomīta ieguvei derīgo izrakteņu atradnē «Bērzumnieki 2020» </vt:lpstr>
      <vt:lpstr>Informācija par ietekmes uz vidi novērtējumu (IVN) </vt:lpstr>
      <vt:lpstr>Plānotā smilts un dolomīta ieguves vieta  «Bērzumnieki 2020»  </vt:lpstr>
      <vt:lpstr>Informācija par sākotnējo sabiedrisko apspriešanu</vt:lpstr>
      <vt:lpstr>Informācija par paredzētās darbības ierosinātāju </vt:lpstr>
      <vt:lpstr>Smilts un dolomīta atradne  «Bērzumnieki 2020» </vt:lpstr>
      <vt:lpstr>Ar sarkanu – atradne «Bērzumnieki 2020», ar zaļu – atradne «Grantsbedres», ar zilu – atradne «Misas iecirkņa 23. kvartāls»</vt:lpstr>
      <vt:lpstr>  Derīgo izrakteņu apjomi</vt:lpstr>
      <vt:lpstr>Derīgā materiāla ieguves risinājumi</vt:lpstr>
      <vt:lpstr>Derīgā materiāla ieguves risinājumi</vt:lpstr>
      <vt:lpstr>Ietekmes uz vidi novērtēšanas laikā vērtējamās ietekmes</vt:lpstr>
      <vt:lpstr>Turpmākās darbības pirms paredzētās darbības akceptēšanas</vt:lpstr>
      <vt:lpstr>Informācija par sākotnējās sabiedriskās  apspriešanas laiku</vt:lpstr>
      <vt:lpstr>Paldies par uzmanību!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Kristīne Liepiņa</dc:creator>
  <cp:lastModifiedBy>Kristīne Liepiņa</cp:lastModifiedBy>
  <cp:revision>53</cp:revision>
  <dcterms:created xsi:type="dcterms:W3CDTF">2022-06-26T15:11:10Z</dcterms:created>
  <dcterms:modified xsi:type="dcterms:W3CDTF">2022-06-27T12:07:30Z</dcterms:modified>
</cp:coreProperties>
</file>