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4"/>
  </p:notesMasterIdLst>
  <p:handoutMasterIdLst>
    <p:handoutMasterId r:id="rId25"/>
  </p:handoutMasterIdLst>
  <p:sldIdLst>
    <p:sldId id="256" r:id="rId2"/>
    <p:sldId id="275" r:id="rId3"/>
    <p:sldId id="344" r:id="rId4"/>
    <p:sldId id="345" r:id="rId5"/>
    <p:sldId id="343" r:id="rId6"/>
    <p:sldId id="303" r:id="rId7"/>
    <p:sldId id="299" r:id="rId8"/>
    <p:sldId id="305" r:id="rId9"/>
    <p:sldId id="306" r:id="rId10"/>
    <p:sldId id="304" r:id="rId11"/>
    <p:sldId id="333" r:id="rId12"/>
    <p:sldId id="300" r:id="rId13"/>
    <p:sldId id="334" r:id="rId14"/>
    <p:sldId id="335" r:id="rId15"/>
    <p:sldId id="336" r:id="rId16"/>
    <p:sldId id="337" r:id="rId17"/>
    <p:sldId id="338" r:id="rId18"/>
    <p:sldId id="339" r:id="rId19"/>
    <p:sldId id="341" r:id="rId20"/>
    <p:sldId id="342" r:id="rId21"/>
    <p:sldId id="346" r:id="rId22"/>
    <p:sldId id="297" r:id="rId23"/>
  </p:sldIdLst>
  <p:sldSz cx="9144000" cy="6858000" type="screen4x3"/>
  <p:notesSz cx="6797675" cy="987425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D21CCD3-7659-40BB-8F80-457E0C4F3F81}">
          <p14:sldIdLst>
            <p14:sldId id="256"/>
            <p14:sldId id="275"/>
            <p14:sldId id="344"/>
            <p14:sldId id="345"/>
            <p14:sldId id="343"/>
            <p14:sldId id="303"/>
            <p14:sldId id="299"/>
            <p14:sldId id="305"/>
            <p14:sldId id="306"/>
            <p14:sldId id="304"/>
            <p14:sldId id="333"/>
            <p14:sldId id="300"/>
            <p14:sldId id="334"/>
            <p14:sldId id="335"/>
            <p14:sldId id="336"/>
            <p14:sldId id="337"/>
            <p14:sldId id="338"/>
            <p14:sldId id="339"/>
            <p14:sldId id="341"/>
            <p14:sldId id="342"/>
            <p14:sldId id="346"/>
            <p14:sldId id="29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autoAdjust="0"/>
  </p:normalViewPr>
  <p:slideViewPr>
    <p:cSldViewPr snapToGrid="0">
      <p:cViewPr varScale="1">
        <p:scale>
          <a:sx n="63" d="100"/>
          <a:sy n="63" d="100"/>
        </p:scale>
        <p:origin x="140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427"/>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50444" y="0"/>
            <a:ext cx="2945659" cy="495427"/>
          </a:xfrm>
          <a:prstGeom prst="rect">
            <a:avLst/>
          </a:prstGeom>
        </p:spPr>
        <p:txBody>
          <a:bodyPr vert="horz" lIns="91440" tIns="45720" rIns="91440" bIns="45720" rtlCol="0"/>
          <a:lstStyle>
            <a:lvl1pPr algn="r">
              <a:defRPr sz="1200"/>
            </a:lvl1pPr>
          </a:lstStyle>
          <a:p>
            <a:fld id="{DCA970F8-22EF-4FE3-A355-F887D70F5FE0}" type="datetimeFigureOut">
              <a:rPr lang="lv-LV" smtClean="0"/>
              <a:t>31.10.2022</a:t>
            </a:fld>
            <a:endParaRPr lang="lv-LV"/>
          </a:p>
        </p:txBody>
      </p:sp>
      <p:sp>
        <p:nvSpPr>
          <p:cNvPr id="4" name="Footer Placeholder 3"/>
          <p:cNvSpPr>
            <a:spLocks noGrp="1"/>
          </p:cNvSpPr>
          <p:nvPr>
            <p:ph type="ftr" sz="quarter" idx="2"/>
          </p:nvPr>
        </p:nvSpPr>
        <p:spPr>
          <a:xfrm>
            <a:off x="1" y="9378824"/>
            <a:ext cx="2945659" cy="495426"/>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50444" y="9378824"/>
            <a:ext cx="2945659" cy="495426"/>
          </a:xfrm>
          <a:prstGeom prst="rect">
            <a:avLst/>
          </a:prstGeom>
        </p:spPr>
        <p:txBody>
          <a:bodyPr vert="horz" lIns="91440" tIns="45720" rIns="91440" bIns="45720" rtlCol="0" anchor="b"/>
          <a:lstStyle>
            <a:lvl1pPr algn="r">
              <a:defRPr sz="1200"/>
            </a:lvl1pPr>
          </a:lstStyle>
          <a:p>
            <a:fld id="{F2BF3216-9809-4F8C-BA63-8362DA0518B1}" type="slidenum">
              <a:rPr lang="lv-LV" smtClean="0"/>
              <a:t>‹#›</a:t>
            </a:fld>
            <a:endParaRPr lang="lv-LV"/>
          </a:p>
        </p:txBody>
      </p:sp>
    </p:spTree>
    <p:extLst>
      <p:ext uri="{BB962C8B-B14F-4D97-AF65-F5344CB8AC3E}">
        <p14:creationId xmlns:p14="http://schemas.microsoft.com/office/powerpoint/2010/main" val="3551037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3128E2FB-014B-44E8-B34E-071C0C8AE871}" type="datetimeFigureOut">
              <a:rPr lang="lv-LV" smtClean="0"/>
              <a:t>31.10.2022</a:t>
            </a:fld>
            <a:endParaRPr lang="lv-LV"/>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71EAB641-DE6C-4989-B220-858F175C95A1}" type="slidenum">
              <a:rPr lang="lv-LV" smtClean="0"/>
              <a:t>‹#›</a:t>
            </a:fld>
            <a:endParaRPr lang="lv-LV"/>
          </a:p>
        </p:txBody>
      </p:sp>
    </p:spTree>
    <p:extLst>
      <p:ext uri="{BB962C8B-B14F-4D97-AF65-F5344CB8AC3E}">
        <p14:creationId xmlns:p14="http://schemas.microsoft.com/office/powerpoint/2010/main" val="354911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F2001A-FE00-4C9F-AB2D-173569096F18}" type="datetime1">
              <a:rPr lang="lv-LV" smtClean="0"/>
              <a:t>31.10.2022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E5A7346-834D-46EB-B6AF-5433C4166DD5}" type="slidenum">
              <a:rPr lang="lv-LV" smtClean="0"/>
              <a:t>‹#›</a:t>
            </a:fld>
            <a:endParaRPr lang="lv-L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37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0506B8-B301-43AF-B5C9-23FF656208F7}" type="datetime1">
              <a:rPr lang="lv-LV" smtClean="0"/>
              <a:t>31.10.2022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893221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19663-E04D-4324-93FB-7B5375E51483}" type="datetime1">
              <a:rPr lang="lv-LV" smtClean="0"/>
              <a:t>31.10.2022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1530805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AFB07A-0E31-47A2-90F0-354DCCE6C851}" type="datetime1">
              <a:rPr lang="lv-LV" smtClean="0"/>
              <a:t>31.10.2022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2825394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281BD3-DFD8-4CC7-92B1-AC875CE16C51}" type="datetime1">
              <a:rPr lang="lv-LV" smtClean="0"/>
              <a:t>31.10.2022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E5A7346-834D-46EB-B6AF-5433C4166DD5}" type="slidenum">
              <a:rPr lang="lv-LV" smtClean="0"/>
              <a:t>‹#›</a:t>
            </a:fld>
            <a:endParaRPr lang="lv-LV"/>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776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55EB55-B5E6-497F-998D-08C09959D81D}" type="datetime1">
              <a:rPr lang="lv-LV" smtClean="0"/>
              <a:t>31.10.2022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107519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9E1976-DAE1-4A47-B301-DBB417CAE9EC}" type="datetime1">
              <a:rPr lang="lv-LV" smtClean="0"/>
              <a:t>31.10.2022</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188835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D6F820-47E4-4968-A399-159A49CEB442}" type="datetime1">
              <a:rPr lang="lv-LV" smtClean="0"/>
              <a:t>31.10.2022</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256896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E79A4A7-3A26-454A-9EF5-EA7C77BF7704}" type="datetime1">
              <a:rPr lang="lv-LV" smtClean="0"/>
              <a:t>31.10.2022</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91598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B6CD85D-2420-470E-A1CE-177712B2B2F1}" type="datetime1">
              <a:rPr lang="lv-LV" smtClean="0"/>
              <a:t>31.10.2022</a:t>
            </a:fld>
            <a:endParaRPr lang="lv-LV"/>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E5A7346-834D-46EB-B6AF-5433C4166DD5}" type="slidenum">
              <a:rPr lang="lv-LV" smtClean="0"/>
              <a:t>‹#›</a:t>
            </a:fld>
            <a:endParaRPr lang="lv-LV"/>
          </a:p>
        </p:txBody>
      </p:sp>
    </p:spTree>
    <p:extLst>
      <p:ext uri="{BB962C8B-B14F-4D97-AF65-F5344CB8AC3E}">
        <p14:creationId xmlns:p14="http://schemas.microsoft.com/office/powerpoint/2010/main" val="4182144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4D68E0-8F13-4635-9C04-1824BBC59BAF}" type="datetime1">
              <a:rPr lang="lv-LV" smtClean="0"/>
              <a:t>31.10.2022</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E5A7346-834D-46EB-B6AF-5433C4166DD5}" type="slidenum">
              <a:rPr lang="lv-LV" smtClean="0"/>
              <a:t>‹#›</a:t>
            </a:fld>
            <a:endParaRPr lang="lv-LV"/>
          </a:p>
        </p:txBody>
      </p:sp>
    </p:spTree>
    <p:extLst>
      <p:ext uri="{BB962C8B-B14F-4D97-AF65-F5344CB8AC3E}">
        <p14:creationId xmlns:p14="http://schemas.microsoft.com/office/powerpoint/2010/main" val="126973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86F2671D-8412-4810-9946-C718838143D0}" type="datetime1">
              <a:rPr lang="lv-LV" smtClean="0"/>
              <a:t>31.10.2022</a:t>
            </a:fld>
            <a:endParaRPr lang="lv-LV"/>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2E5A7346-834D-46EB-B6AF-5433C4166DD5}" type="slidenum">
              <a:rPr lang="lv-LV" smtClean="0"/>
              <a:t>‹#›</a:t>
            </a:fld>
            <a:endParaRPr lang="lv-LV"/>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3456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www.geoconsultants.lv/"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hyperlink" Target="http://www.geoconsultants.lv/" TargetMode="External"/><Relationship Id="rId2" Type="http://schemas.openxmlformats.org/officeDocument/2006/relationships/hyperlink" Target="http://www.liepajasras.lv/" TargetMode="External"/><Relationship Id="rId1" Type="http://schemas.openxmlformats.org/officeDocument/2006/relationships/slideLayout" Target="../slideLayouts/slideLayout2.xml"/><Relationship Id="rId4" Type="http://schemas.openxmlformats.org/officeDocument/2006/relationships/hyperlink" Target="http://www.vpvb.gov.l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034209"/>
            <a:ext cx="7543800" cy="1999266"/>
          </a:xfrm>
        </p:spPr>
        <p:txBody>
          <a:bodyPr>
            <a:normAutofit fontScale="90000"/>
          </a:bodyPr>
          <a:lstStyle/>
          <a:p>
            <a:r>
              <a:rPr lang="lv-LV" sz="3200" cap="small" dirty="0"/>
              <a:t>Stratēģiskā ietekmes uz vidi novērtējuma vides pārskata un plānošanas dokumenta projekta “Dienvidkurzemes reģionālais atkritumu apsaimniekošanas plāns 2023. – 2027. gadam”</a:t>
            </a:r>
            <a:br>
              <a:rPr lang="lv-LV" sz="3200" cap="small" dirty="0"/>
            </a:br>
            <a:r>
              <a:rPr lang="lv-LV" sz="3200" cap="small" dirty="0"/>
              <a:t>sabiedriskā apspriešana </a:t>
            </a:r>
          </a:p>
        </p:txBody>
      </p:sp>
      <p:sp>
        <p:nvSpPr>
          <p:cNvPr id="3" name="Subtitle 2"/>
          <p:cNvSpPr>
            <a:spLocks noGrp="1"/>
          </p:cNvSpPr>
          <p:nvPr>
            <p:ph type="subTitle" idx="1"/>
          </p:nvPr>
        </p:nvSpPr>
        <p:spPr>
          <a:xfrm>
            <a:off x="825038" y="4455621"/>
            <a:ext cx="7543800" cy="493750"/>
          </a:xfrm>
        </p:spPr>
        <p:txBody>
          <a:bodyPr>
            <a:normAutofit/>
          </a:bodyPr>
          <a:lstStyle/>
          <a:p>
            <a:r>
              <a:rPr lang="lv-LV" sz="2000" dirty="0"/>
              <a:t>Sabiedriskās apspriešanas sanāksme</a:t>
            </a:r>
          </a:p>
        </p:txBody>
      </p:sp>
      <p:graphicFrame>
        <p:nvGraphicFramePr>
          <p:cNvPr id="4" name="Object 3"/>
          <p:cNvGraphicFramePr>
            <a:graphicFrameLocks noChangeAspect="1"/>
          </p:cNvGraphicFramePr>
          <p:nvPr>
            <p:extLst>
              <p:ext uri="{D42A27DB-BD31-4B8C-83A1-F6EECF244321}">
                <p14:modId xmlns:p14="http://schemas.microsoft.com/office/powerpoint/2010/main" val="1058360390"/>
              </p:ext>
            </p:extLst>
          </p:nvPr>
        </p:nvGraphicFramePr>
        <p:xfrm>
          <a:off x="822961" y="411156"/>
          <a:ext cx="1706880" cy="1162697"/>
        </p:xfrm>
        <a:graphic>
          <a:graphicData uri="http://schemas.openxmlformats.org/presentationml/2006/ole">
            <mc:AlternateContent xmlns:mc="http://schemas.openxmlformats.org/markup-compatibility/2006">
              <mc:Choice xmlns:v="urn:schemas-microsoft-com:vml" Requires="v">
                <p:oleObj name="Unknown" r:id="rId2" imgW="1020468" imgH="695134" progId="CorelDRAW.Graphic.11">
                  <p:embed/>
                </p:oleObj>
              </mc:Choice>
              <mc:Fallback>
                <p:oleObj name="Unknown" r:id="rId2" imgW="1020468" imgH="695134" progId="CorelDRAW.Graphic.11">
                  <p:embed/>
                  <p:pic>
                    <p:nvPicPr>
                      <p:cNvPr id="0" name=""/>
                      <p:cNvPicPr/>
                      <p:nvPr/>
                    </p:nvPicPr>
                    <p:blipFill>
                      <a:blip r:embed="rId3"/>
                      <a:stretch>
                        <a:fillRect/>
                      </a:stretch>
                    </p:blipFill>
                    <p:spPr>
                      <a:xfrm>
                        <a:off x="822961" y="411156"/>
                        <a:ext cx="1706880" cy="1162697"/>
                      </a:xfrm>
                      <a:prstGeom prst="rect">
                        <a:avLst/>
                      </a:prstGeom>
                    </p:spPr>
                  </p:pic>
                </p:oleObj>
              </mc:Fallback>
            </mc:AlternateContent>
          </a:graphicData>
        </a:graphic>
      </p:graphicFrame>
      <p:sp>
        <p:nvSpPr>
          <p:cNvPr id="5" name="Subtitle 2"/>
          <p:cNvSpPr txBox="1">
            <a:spLocks/>
          </p:cNvSpPr>
          <p:nvPr/>
        </p:nvSpPr>
        <p:spPr>
          <a:xfrm>
            <a:off x="822960" y="4949371"/>
            <a:ext cx="7543800" cy="1212889"/>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spcBef>
                <a:spcPts val="200"/>
              </a:spcBef>
            </a:pPr>
            <a:endParaRPr lang="lv-LV" sz="1600" dirty="0"/>
          </a:p>
          <a:p>
            <a:pPr algn="r">
              <a:spcBef>
                <a:spcPts val="200"/>
              </a:spcBef>
            </a:pPr>
            <a:r>
              <a:rPr lang="lv-LV" sz="1800" dirty="0"/>
              <a:t>SIA «Geo Consultants»</a:t>
            </a:r>
          </a:p>
          <a:p>
            <a:pPr algn="r">
              <a:spcBef>
                <a:spcPts val="200"/>
              </a:spcBef>
            </a:pPr>
            <a:r>
              <a:rPr lang="lv-LV" sz="1800" dirty="0"/>
              <a:t>SIA «Liepājas RAS»</a:t>
            </a:r>
          </a:p>
          <a:p>
            <a:pPr algn="r">
              <a:spcBef>
                <a:spcPts val="200"/>
              </a:spcBef>
            </a:pPr>
            <a:endParaRPr lang="lv-LV" sz="1800" dirty="0"/>
          </a:p>
          <a:p>
            <a:pPr algn="r">
              <a:spcBef>
                <a:spcPts val="200"/>
              </a:spcBef>
            </a:pPr>
            <a:endParaRPr lang="lv-LV" sz="1800" dirty="0"/>
          </a:p>
          <a:p>
            <a:pPr algn="r">
              <a:spcBef>
                <a:spcPts val="200"/>
              </a:spcBef>
            </a:pPr>
            <a:r>
              <a:rPr lang="lv-LV" sz="1800" dirty="0"/>
              <a:t>31/10/2022</a:t>
            </a:r>
          </a:p>
          <a:p>
            <a:pPr algn="r">
              <a:spcBef>
                <a:spcPts val="200"/>
              </a:spcBef>
            </a:pPr>
            <a:endParaRPr lang="lv-LV" dirty="0"/>
          </a:p>
          <a:p>
            <a:pPr>
              <a:spcBef>
                <a:spcPts val="200"/>
              </a:spcBef>
            </a:pPr>
            <a:endParaRPr lang="lv-LV" dirty="0"/>
          </a:p>
        </p:txBody>
      </p:sp>
      <p:pic>
        <p:nvPicPr>
          <p:cNvPr id="7" name="Picture 6">
            <a:extLst>
              <a:ext uri="{FF2B5EF4-FFF2-40B4-BE49-F238E27FC236}">
                <a16:creationId xmlns:a16="http://schemas.microsoft.com/office/drawing/2014/main" id="{7AF732DF-7AB7-FCD1-DBCE-E2DDD4CCF4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5750" y="534344"/>
            <a:ext cx="3270250" cy="809776"/>
          </a:xfrm>
          <a:prstGeom prst="rect">
            <a:avLst/>
          </a:prstGeom>
        </p:spPr>
      </p:pic>
      <p:sp>
        <p:nvSpPr>
          <p:cNvPr id="6" name="Slide Number Placeholder 5">
            <a:extLst>
              <a:ext uri="{FF2B5EF4-FFF2-40B4-BE49-F238E27FC236}">
                <a16:creationId xmlns:a16="http://schemas.microsoft.com/office/drawing/2014/main" id="{5644B3B4-87A2-4764-3BB0-7D3A02A43C1E}"/>
              </a:ext>
            </a:extLst>
          </p:cNvPr>
          <p:cNvSpPr>
            <a:spLocks noGrp="1"/>
          </p:cNvSpPr>
          <p:nvPr>
            <p:ph type="sldNum" sz="quarter" idx="12"/>
          </p:nvPr>
        </p:nvSpPr>
        <p:spPr/>
        <p:txBody>
          <a:bodyPr/>
          <a:lstStyle/>
          <a:p>
            <a:fld id="{2E5A7346-834D-46EB-B6AF-5433C4166DD5}" type="slidenum">
              <a:rPr lang="lv-LV" smtClean="0"/>
              <a:t>1</a:t>
            </a:fld>
            <a:endParaRPr lang="lv-LV"/>
          </a:p>
        </p:txBody>
      </p:sp>
    </p:spTree>
    <p:extLst>
      <p:ext uri="{BB962C8B-B14F-4D97-AF65-F5344CB8AC3E}">
        <p14:creationId xmlns:p14="http://schemas.microsoft.com/office/powerpoint/2010/main" val="28054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8" y="256830"/>
            <a:ext cx="7543800" cy="851316"/>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Atkritumu apsaimniekošanas valsts plāna stratēģiskie mērķi</a:t>
            </a:r>
          </a:p>
        </p:txBody>
      </p:sp>
      <p:sp>
        <p:nvSpPr>
          <p:cNvPr id="3" name="Content Placeholder 2"/>
          <p:cNvSpPr>
            <a:spLocks noGrp="1"/>
          </p:cNvSpPr>
          <p:nvPr>
            <p:ph idx="1"/>
          </p:nvPr>
        </p:nvSpPr>
        <p:spPr>
          <a:xfrm>
            <a:off x="822958" y="1398693"/>
            <a:ext cx="7543801" cy="4329779"/>
          </a:xfrm>
          <a:solidFill>
            <a:schemeClr val="bg1"/>
          </a:solidFill>
        </p:spPr>
        <p:txBody>
          <a:bodyPr>
            <a:normAutofit fontScale="92500"/>
          </a:bodyPr>
          <a:lstStyle/>
          <a:p>
            <a:pPr marL="342900" lvl="0" indent="-342900" algn="just" rtl="0">
              <a:lnSpc>
                <a:spcPct val="106000"/>
              </a:lnSpc>
              <a:buFont typeface="+mj-lt"/>
              <a:buAutoNum type="arabicPeriod"/>
            </a:pPr>
            <a:r>
              <a:rPr lang="lv-LV" sz="1800" dirty="0">
                <a:effectLst/>
                <a:latin typeface="Calibri" panose="020F0502020204030204" pitchFamily="34" charset="0"/>
                <a:ea typeface="Calibri" panose="020F0502020204030204" pitchFamily="34" charset="0"/>
                <a:cs typeface="Arial" panose="020B0604020202020204" pitchFamily="34" charset="0"/>
              </a:rPr>
              <a:t>Mērķis (M1) </a:t>
            </a:r>
            <a:r>
              <a:rPr lang="lv-LV"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Novērst atkritumu rašanos </a:t>
            </a:r>
            <a:r>
              <a:rPr lang="lv-LV" sz="1800" dirty="0">
                <a:effectLst/>
                <a:latin typeface="Calibri" panose="020F0502020204030204" pitchFamily="34" charset="0"/>
                <a:ea typeface="Calibri" panose="020F0502020204030204" pitchFamily="34" charset="0"/>
                <a:cs typeface="Arial" panose="020B0604020202020204" pitchFamily="34" charset="0"/>
              </a:rPr>
              <a:t>un nodrošināt kopējā radīto atkritumu daudzuma ievērojamu samazināšanu, izmantojot maksimāli visas labākās pieejamās atkritumu rašanās novēršanas iespējas un labākos pieejamos tehniskos paņēmienus, palielinot resursu izmantošanas efektivitāti un veicinot ilgtspējīgākas patērētāju uzvedības modeļa attīstību;</a:t>
            </a:r>
          </a:p>
          <a:p>
            <a:pPr marL="342900" lvl="0" indent="-342900" algn="just">
              <a:lnSpc>
                <a:spcPct val="106000"/>
              </a:lnSpc>
              <a:buFont typeface="+mj-lt"/>
              <a:buAutoNum type="arabicPeriod"/>
            </a:pPr>
            <a:r>
              <a:rPr lang="lv-LV" sz="1800" dirty="0">
                <a:effectLst/>
                <a:latin typeface="Calibri" panose="020F0502020204030204" pitchFamily="34" charset="0"/>
                <a:ea typeface="Calibri" panose="020F0502020204030204" pitchFamily="34" charset="0"/>
                <a:cs typeface="Arial" panose="020B0604020202020204" pitchFamily="34" charset="0"/>
              </a:rPr>
              <a:t>Mērķis (M2) </a:t>
            </a:r>
            <a:r>
              <a:rPr lang="lv-LV"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Nodrošināt atkritumu kā resursu racionālu izmantošanu</a:t>
            </a:r>
            <a:r>
              <a:rPr lang="lv-LV" sz="1800" dirty="0">
                <a:effectLst/>
                <a:latin typeface="Calibri" panose="020F0502020204030204" pitchFamily="34" charset="0"/>
                <a:ea typeface="Calibri" panose="020F0502020204030204" pitchFamily="34" charset="0"/>
                <a:cs typeface="Arial" panose="020B0604020202020204" pitchFamily="34" charset="0"/>
              </a:rPr>
              <a:t>, balstoties uz aprites ekonomikas pamatprincipiem un veicinot, ka resursi pēc iespējas tiek atgriezti atpakaļ ekonomiskajā apritē tautsaimniecībai noderīgā veidā;</a:t>
            </a:r>
          </a:p>
          <a:p>
            <a:pPr marL="342900" lvl="0" indent="-342900" algn="just">
              <a:lnSpc>
                <a:spcPct val="106000"/>
              </a:lnSpc>
              <a:buFont typeface="+mj-lt"/>
              <a:buAutoNum type="arabicPeriod"/>
            </a:pPr>
            <a:r>
              <a:rPr lang="lv-LV" sz="1800" dirty="0">
                <a:effectLst/>
                <a:latin typeface="Calibri" panose="020F0502020204030204" pitchFamily="34" charset="0"/>
                <a:ea typeface="Calibri" panose="020F0502020204030204" pitchFamily="34" charset="0"/>
                <a:cs typeface="Arial" panose="020B0604020202020204" pitchFamily="34" charset="0"/>
              </a:rPr>
              <a:t>Mērķis (M3) </a:t>
            </a:r>
            <a:r>
              <a:rPr lang="lv-LV"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Nodrošināt, ka radītie atkritumi nav bīstami vai arī tie rada nelielu risku videi un cilvēku veselībai</a:t>
            </a:r>
            <a:r>
              <a:rPr lang="lv-LV" sz="1800" dirty="0">
                <a:effectLst/>
                <a:latin typeface="Calibri" panose="020F0502020204030204" pitchFamily="34" charset="0"/>
                <a:ea typeface="Calibri" panose="020F0502020204030204" pitchFamily="34" charset="0"/>
                <a:cs typeface="Arial" panose="020B0604020202020204" pitchFamily="34" charset="0"/>
              </a:rPr>
              <a:t>, veicinot attiecīgu produktu politiku, bīstamo un videi kaitīgo vielu ierobežojumus un pilnveidojot patērētāju informētību;</a:t>
            </a:r>
          </a:p>
          <a:p>
            <a:pPr marL="342900" lvl="0" indent="-342900" algn="just">
              <a:lnSpc>
                <a:spcPct val="106000"/>
              </a:lnSpc>
              <a:spcAft>
                <a:spcPts val="800"/>
              </a:spcAft>
              <a:buFont typeface="+mj-lt"/>
              <a:buAutoNum type="arabicPeriod"/>
            </a:pPr>
            <a:r>
              <a:rPr lang="lv-LV" sz="1800" dirty="0">
                <a:effectLst/>
                <a:latin typeface="Calibri" panose="020F0502020204030204" pitchFamily="34" charset="0"/>
                <a:ea typeface="Calibri" panose="020F0502020204030204" pitchFamily="34" charset="0"/>
                <a:cs typeface="Arial" panose="020B0604020202020204" pitchFamily="34" charset="0"/>
              </a:rPr>
              <a:t>Mērķis (M4) </a:t>
            </a:r>
            <a:r>
              <a:rPr lang="lv-LV" sz="18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Nodrošināt apglabājamo atkritumu daudzuma samazināšanu </a:t>
            </a:r>
            <a:r>
              <a:rPr lang="lv-LV" sz="1800" dirty="0">
                <a:effectLst/>
                <a:latin typeface="Calibri" panose="020F0502020204030204" pitchFamily="34" charset="0"/>
                <a:ea typeface="Calibri" panose="020F0502020204030204" pitchFamily="34" charset="0"/>
                <a:cs typeface="Arial" panose="020B0604020202020204" pitchFamily="34" charset="0"/>
              </a:rPr>
              <a:t>un atkritumu apglabāšanu cilvēku veselībai un videi drošā veidā.</a:t>
            </a:r>
          </a:p>
          <a:p>
            <a:pPr>
              <a:buFont typeface="Wingdings" panose="05000000000000000000" pitchFamily="2" charset="2"/>
              <a:buChar char="q"/>
            </a:pPr>
            <a:endParaRPr lang="lv-LV" dirty="0"/>
          </a:p>
          <a:p>
            <a:pPr>
              <a:buFont typeface="Wingdings" panose="05000000000000000000" pitchFamily="2" charset="2"/>
              <a:buChar char="q"/>
            </a:pPr>
            <a:endParaRPr lang="lv-LV" dirty="0"/>
          </a:p>
          <a:p>
            <a:pPr>
              <a:buFont typeface="Wingdings" panose="05000000000000000000" pitchFamily="2" charset="2"/>
              <a:buChar char="q"/>
            </a:pPr>
            <a:endParaRPr lang="lv-LV" dirty="0"/>
          </a:p>
          <a:p>
            <a:pPr>
              <a:buFont typeface="Wingdings" panose="05000000000000000000" pitchFamily="2" charset="2"/>
              <a:buChar char="q"/>
            </a:pPr>
            <a:endParaRPr lang="lv-LV" dirty="0"/>
          </a:p>
          <a:p>
            <a:endParaRPr lang="lv-LV" dirty="0"/>
          </a:p>
        </p:txBody>
      </p:sp>
      <p:sp>
        <p:nvSpPr>
          <p:cNvPr id="4" name="Slide Number Placeholder 3">
            <a:extLst>
              <a:ext uri="{FF2B5EF4-FFF2-40B4-BE49-F238E27FC236}">
                <a16:creationId xmlns:a16="http://schemas.microsoft.com/office/drawing/2014/main" id="{EDEC6683-2810-F4E6-DB4C-3EE6B95A47DB}"/>
              </a:ext>
            </a:extLst>
          </p:cNvPr>
          <p:cNvSpPr>
            <a:spLocks noGrp="1"/>
          </p:cNvSpPr>
          <p:nvPr>
            <p:ph type="sldNum" sz="quarter" idx="12"/>
          </p:nvPr>
        </p:nvSpPr>
        <p:spPr/>
        <p:txBody>
          <a:bodyPr/>
          <a:lstStyle/>
          <a:p>
            <a:fld id="{2E5A7346-834D-46EB-B6AF-5433C4166DD5}" type="slidenum">
              <a:rPr lang="lv-LV" smtClean="0"/>
              <a:t>10</a:t>
            </a:fld>
            <a:endParaRPr lang="lv-LV"/>
          </a:p>
        </p:txBody>
      </p:sp>
    </p:spTree>
    <p:extLst>
      <p:ext uri="{BB962C8B-B14F-4D97-AF65-F5344CB8AC3E}">
        <p14:creationId xmlns:p14="http://schemas.microsoft.com/office/powerpoint/2010/main" val="1582940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560000"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Sasniedzamie kvalitatīvie rādītāji</a:t>
            </a:r>
          </a:p>
        </p:txBody>
      </p:sp>
      <p:sp>
        <p:nvSpPr>
          <p:cNvPr id="3" name="Content Placeholder 2"/>
          <p:cNvSpPr>
            <a:spLocks noGrp="1"/>
          </p:cNvSpPr>
          <p:nvPr>
            <p:ph idx="1"/>
          </p:nvPr>
        </p:nvSpPr>
        <p:spPr>
          <a:xfrm>
            <a:off x="822959" y="958426"/>
            <a:ext cx="7543801" cy="5361094"/>
          </a:xfrm>
          <a:solidFill>
            <a:schemeClr val="bg1"/>
          </a:solidFill>
        </p:spPr>
        <p:txBody>
          <a:bodyPr>
            <a:normAutofit fontScale="25000" lnSpcReduction="20000"/>
          </a:bodyPr>
          <a:lstStyle/>
          <a:p>
            <a:pPr lvl="0" algn="just" rtl="0">
              <a:lnSpc>
                <a:spcPct val="106000"/>
              </a:lnSpc>
              <a:spcBef>
                <a:spcPts val="600"/>
              </a:spcBef>
              <a:spcAft>
                <a:spcPts val="0"/>
              </a:spcAft>
              <a:buFont typeface="Wingdings" panose="05000000000000000000" pitchFamily="2" charset="2"/>
              <a:buChar char="q"/>
            </a:pPr>
            <a:r>
              <a:rPr lang="lv-LV" sz="6400" kern="600" dirty="0">
                <a:effectLst/>
                <a:ea typeface="Calibri" panose="020F0502020204030204" pitchFamily="34" charset="0"/>
                <a:cs typeface="Arial" panose="020B0604020202020204" pitchFamily="34" charset="0"/>
              </a:rPr>
              <a:t>nodrošināt, ka līdz 2023. gada 31. decembrim </a:t>
            </a:r>
            <a:r>
              <a:rPr lang="lv-LV" sz="6400" kern="600" dirty="0">
                <a:solidFill>
                  <a:srgbClr val="FF0000"/>
                </a:solidFill>
                <a:effectLst/>
                <a:ea typeface="Calibri" panose="020F0502020204030204" pitchFamily="34" charset="0"/>
                <a:cs typeface="Arial" panose="020B0604020202020204" pitchFamily="34" charset="0"/>
              </a:rPr>
              <a:t>bioloģiskie atkritumi </a:t>
            </a:r>
            <a:r>
              <a:rPr lang="lv-LV" sz="6400" kern="600" dirty="0">
                <a:effectLst/>
                <a:ea typeface="Calibri" panose="020F0502020204030204" pitchFamily="34" charset="0"/>
                <a:cs typeface="Arial" panose="020B0604020202020204" pitchFamily="34" charset="0"/>
              </a:rPr>
              <a:t>ir vai nu atdalīti un pārstrādāti rašanās vietā, vai savākti dalīti un nav sajaukti ar citiem atkritumu veidiem;</a:t>
            </a:r>
          </a:p>
          <a:p>
            <a:pPr lvl="0" algn="just" rtl="0">
              <a:lnSpc>
                <a:spcPct val="106000"/>
              </a:lnSpc>
              <a:spcBef>
                <a:spcPts val="600"/>
              </a:spcBef>
              <a:spcAft>
                <a:spcPts val="0"/>
              </a:spcAft>
              <a:buFont typeface="Wingdings" panose="05000000000000000000" pitchFamily="2" charset="2"/>
              <a:buChar char="q"/>
            </a:pPr>
            <a:r>
              <a:rPr lang="lv-LV" sz="6400" kern="600" dirty="0">
                <a:solidFill>
                  <a:srgbClr val="FF0000"/>
                </a:solidFill>
                <a:effectLst/>
                <a:ea typeface="Calibri" panose="020F0502020204030204" pitchFamily="34" charset="0"/>
                <a:cs typeface="Arial" panose="020B0604020202020204" pitchFamily="34" charset="0"/>
              </a:rPr>
              <a:t>līdz 2025. gadam </a:t>
            </a:r>
            <a:r>
              <a:rPr lang="lv-LV" sz="6400" kern="600" dirty="0">
                <a:effectLst/>
                <a:ea typeface="Calibri" panose="020F0502020204030204" pitchFamily="34" charset="0"/>
                <a:cs typeface="Arial" panose="020B0604020202020204" pitchFamily="34" charset="0"/>
              </a:rPr>
              <a:t>atkārtotai izmantošanai sagatavoto un pārstrādāto sadzīves atkritumu apjomu palielināt vismaz </a:t>
            </a:r>
            <a:r>
              <a:rPr lang="lv-LV" sz="6400" kern="600" dirty="0">
                <a:solidFill>
                  <a:srgbClr val="FF0000"/>
                </a:solidFill>
                <a:effectLst/>
                <a:ea typeface="Calibri" panose="020F0502020204030204" pitchFamily="34" charset="0"/>
                <a:cs typeface="Arial" panose="020B0604020202020204" pitchFamily="34" charset="0"/>
              </a:rPr>
              <a:t>līdz 55 % </a:t>
            </a:r>
            <a:r>
              <a:rPr lang="lv-LV" sz="6400" kern="600" dirty="0">
                <a:effectLst/>
                <a:ea typeface="Calibri" panose="020F0502020204030204" pitchFamily="34" charset="0"/>
                <a:cs typeface="Arial" panose="020B0604020202020204" pitchFamily="34" charset="0"/>
              </a:rPr>
              <a:t>pēc masas;</a:t>
            </a:r>
          </a:p>
          <a:p>
            <a:pPr lvl="0" algn="just">
              <a:lnSpc>
                <a:spcPct val="106000"/>
              </a:lnSpc>
              <a:spcBef>
                <a:spcPts val="600"/>
              </a:spcBef>
              <a:spcAft>
                <a:spcPts val="0"/>
              </a:spcAft>
              <a:buFont typeface="Wingdings" panose="05000000000000000000" pitchFamily="2" charset="2"/>
              <a:buChar char="q"/>
            </a:pPr>
            <a:r>
              <a:rPr lang="lv-LV" sz="6400" kern="600" dirty="0">
                <a:solidFill>
                  <a:srgbClr val="FF0000"/>
                </a:solidFill>
                <a:effectLst/>
                <a:ea typeface="Calibri" panose="020F0502020204030204" pitchFamily="34" charset="0"/>
                <a:cs typeface="Arial" panose="020B0604020202020204" pitchFamily="34" charset="0"/>
              </a:rPr>
              <a:t>līdz 2030. gadam </a:t>
            </a:r>
            <a:r>
              <a:rPr lang="lv-LV" sz="6400" kern="600" dirty="0">
                <a:effectLst/>
                <a:ea typeface="Calibri" panose="020F0502020204030204" pitchFamily="34" charset="0"/>
                <a:cs typeface="Arial" panose="020B0604020202020204" pitchFamily="34" charset="0"/>
              </a:rPr>
              <a:t>atkārtotai izmantošanai sagatavoto un pārstrādāto sadzīves atkritumu apjomu palielināt vismaz </a:t>
            </a:r>
            <a:r>
              <a:rPr lang="lv-LV" sz="6400" kern="600" dirty="0">
                <a:solidFill>
                  <a:srgbClr val="FF0000"/>
                </a:solidFill>
                <a:effectLst/>
                <a:ea typeface="Calibri" panose="020F0502020204030204" pitchFamily="34" charset="0"/>
                <a:cs typeface="Arial" panose="020B0604020202020204" pitchFamily="34" charset="0"/>
              </a:rPr>
              <a:t>līdz 60 % </a:t>
            </a:r>
            <a:r>
              <a:rPr lang="lv-LV" sz="6400" kern="600" dirty="0">
                <a:effectLst/>
                <a:ea typeface="Calibri" panose="020F0502020204030204" pitchFamily="34" charset="0"/>
                <a:cs typeface="Arial" panose="020B0604020202020204" pitchFamily="34" charset="0"/>
              </a:rPr>
              <a:t>pēc masas; </a:t>
            </a:r>
          </a:p>
          <a:p>
            <a:pPr lvl="0" algn="just">
              <a:lnSpc>
                <a:spcPct val="106000"/>
              </a:lnSpc>
              <a:spcBef>
                <a:spcPts val="600"/>
              </a:spcBef>
              <a:spcAft>
                <a:spcPts val="0"/>
              </a:spcAft>
              <a:buFont typeface="Wingdings" panose="05000000000000000000" pitchFamily="2" charset="2"/>
              <a:buChar char="q"/>
            </a:pPr>
            <a:r>
              <a:rPr lang="lv-LV" sz="6400" kern="600" dirty="0">
                <a:solidFill>
                  <a:srgbClr val="FF0000"/>
                </a:solidFill>
                <a:effectLst/>
                <a:ea typeface="Calibri" panose="020F0502020204030204" pitchFamily="34" charset="0"/>
                <a:cs typeface="Arial" panose="020B0604020202020204" pitchFamily="34" charset="0"/>
              </a:rPr>
              <a:t>līdz 2035. gadam </a:t>
            </a:r>
            <a:r>
              <a:rPr lang="lv-LV" sz="6400" kern="600" dirty="0">
                <a:effectLst/>
                <a:ea typeface="Calibri" panose="020F0502020204030204" pitchFamily="34" charset="0"/>
                <a:cs typeface="Arial" panose="020B0604020202020204" pitchFamily="34" charset="0"/>
              </a:rPr>
              <a:t>atkārtotai izmantošanai sagatavoto un pārstrādāto sadzīves atkritumu apjomu palielināt vismaz </a:t>
            </a:r>
            <a:r>
              <a:rPr lang="lv-LV" sz="6400" kern="600" dirty="0">
                <a:solidFill>
                  <a:srgbClr val="FF0000"/>
                </a:solidFill>
                <a:effectLst/>
                <a:ea typeface="Calibri" panose="020F0502020204030204" pitchFamily="34" charset="0"/>
                <a:cs typeface="Arial" panose="020B0604020202020204" pitchFamily="34" charset="0"/>
              </a:rPr>
              <a:t>līdz 65 % </a:t>
            </a:r>
            <a:r>
              <a:rPr lang="lv-LV" sz="6400" kern="600" dirty="0">
                <a:effectLst/>
                <a:ea typeface="Calibri" panose="020F0502020204030204" pitchFamily="34" charset="0"/>
                <a:cs typeface="Arial" panose="020B0604020202020204" pitchFamily="34" charset="0"/>
              </a:rPr>
              <a:t>pēc masas;</a:t>
            </a:r>
          </a:p>
          <a:p>
            <a:pPr lvl="0" algn="just">
              <a:lnSpc>
                <a:spcPct val="106000"/>
              </a:lnSpc>
              <a:spcBef>
                <a:spcPts val="600"/>
              </a:spcBef>
              <a:spcAft>
                <a:spcPts val="0"/>
              </a:spcAft>
              <a:buFont typeface="Wingdings" panose="05000000000000000000" pitchFamily="2" charset="2"/>
              <a:buChar char="q"/>
            </a:pPr>
            <a:r>
              <a:rPr lang="lv-LV" sz="6400" kern="600" dirty="0">
                <a:effectLst/>
                <a:ea typeface="Calibri" panose="020F0502020204030204" pitchFamily="34" charset="0"/>
                <a:cs typeface="Arial" panose="020B0604020202020204" pitchFamily="34" charset="0"/>
              </a:rPr>
              <a:t>izveidot dalītas savākšanas sistēmas vismaz papīram, metālam, plastmasai un stiklam un </a:t>
            </a:r>
            <a:r>
              <a:rPr lang="lv-LV" sz="6400" kern="600" dirty="0">
                <a:solidFill>
                  <a:srgbClr val="FF0000"/>
                </a:solidFill>
                <a:effectLst/>
                <a:ea typeface="Calibri" panose="020F0502020204030204" pitchFamily="34" charset="0"/>
                <a:cs typeface="Arial" panose="020B0604020202020204" pitchFamily="34" charset="0"/>
              </a:rPr>
              <a:t>līdz 2023. gada 1. janvārim – tekstilmateriāliem</a:t>
            </a:r>
            <a:r>
              <a:rPr lang="lv-LV" sz="6400" kern="600" dirty="0">
                <a:effectLst/>
                <a:ea typeface="Calibri" panose="020F0502020204030204" pitchFamily="34" charset="0"/>
                <a:cs typeface="Arial" panose="020B0604020202020204" pitchFamily="34" charset="0"/>
              </a:rPr>
              <a:t>;</a:t>
            </a:r>
          </a:p>
          <a:p>
            <a:pPr lvl="0" algn="just">
              <a:lnSpc>
                <a:spcPct val="106000"/>
              </a:lnSpc>
              <a:spcBef>
                <a:spcPts val="600"/>
              </a:spcBef>
              <a:spcAft>
                <a:spcPts val="0"/>
              </a:spcAft>
              <a:buFont typeface="Wingdings" panose="05000000000000000000" pitchFamily="2" charset="2"/>
              <a:buChar char="q"/>
            </a:pPr>
            <a:r>
              <a:rPr lang="lv-LV" sz="6400" kern="600" dirty="0">
                <a:effectLst/>
                <a:ea typeface="Calibri" panose="020F0502020204030204" pitchFamily="34" charset="0"/>
                <a:cs typeface="Arial" panose="020B0604020202020204" pitchFamily="34" charset="0"/>
              </a:rPr>
              <a:t>no </a:t>
            </a:r>
            <a:r>
              <a:rPr lang="lv-LV" sz="6400" kern="600" dirty="0">
                <a:solidFill>
                  <a:srgbClr val="FF0000"/>
                </a:solidFill>
                <a:effectLst/>
                <a:ea typeface="Calibri" panose="020F0502020204030204" pitchFamily="34" charset="0"/>
                <a:cs typeface="Arial" panose="020B0604020202020204" pitchFamily="34" charset="0"/>
              </a:rPr>
              <a:t>2020. gada, vismaz 70 % pēc svara nebīstamo būvgružu </a:t>
            </a:r>
            <a:r>
              <a:rPr lang="lv-LV" sz="6400" kern="600" dirty="0">
                <a:effectLst/>
                <a:ea typeface="Calibri" panose="020F0502020204030204" pitchFamily="34" charset="0"/>
                <a:cs typeface="Arial" panose="020B0604020202020204" pitchFamily="34" charset="0"/>
              </a:rPr>
              <a:t>un ēku nojaukšanas atkritumi, sagatavoti atkārtotai izmantošanai, pārstrādei un citai materiāla reģenerācijai, tostarp aizbēršanai;</a:t>
            </a:r>
          </a:p>
          <a:p>
            <a:pPr lvl="0" algn="just">
              <a:lnSpc>
                <a:spcPct val="106000"/>
              </a:lnSpc>
              <a:spcBef>
                <a:spcPts val="600"/>
              </a:spcBef>
              <a:spcAft>
                <a:spcPts val="0"/>
              </a:spcAft>
              <a:buFont typeface="Wingdings" panose="05000000000000000000" pitchFamily="2" charset="2"/>
              <a:buChar char="q"/>
            </a:pPr>
            <a:r>
              <a:rPr lang="lv-LV" sz="6400" kern="600" dirty="0">
                <a:solidFill>
                  <a:srgbClr val="FF0000"/>
                </a:solidFill>
                <a:effectLst/>
                <a:ea typeface="Calibri" panose="020F0502020204030204" pitchFamily="34" charset="0"/>
                <a:cs typeface="Arial" panose="020B0604020202020204" pitchFamily="34" charset="0"/>
              </a:rPr>
              <a:t>līdz 2025.gada 1. janvārim </a:t>
            </a:r>
            <a:r>
              <a:rPr lang="lv-LV" sz="6400" kern="600" dirty="0">
                <a:effectLst/>
                <a:ea typeface="Calibri" panose="020F0502020204030204" pitchFamily="34" charset="0"/>
                <a:cs typeface="Arial" panose="020B0604020202020204" pitchFamily="34" charset="0"/>
              </a:rPr>
              <a:t>izveidota dalītas savākšanas sistēma </a:t>
            </a:r>
            <a:r>
              <a:rPr lang="lv-LV" sz="6400" kern="600" dirty="0">
                <a:solidFill>
                  <a:srgbClr val="FF0000"/>
                </a:solidFill>
                <a:effectLst/>
                <a:ea typeface="Calibri" panose="020F0502020204030204" pitchFamily="34" charset="0"/>
                <a:cs typeface="Arial" panose="020B0604020202020204" pitchFamily="34" charset="0"/>
              </a:rPr>
              <a:t>sadzīves bīstamajiem atkritumiem</a:t>
            </a:r>
            <a:r>
              <a:rPr lang="lv-LV" sz="6400" kern="600" dirty="0">
                <a:effectLst/>
                <a:ea typeface="Calibri" panose="020F0502020204030204" pitchFamily="34" charset="0"/>
                <a:cs typeface="Arial" panose="020B0604020202020204" pitchFamily="34" charset="0"/>
              </a:rPr>
              <a:t>; </a:t>
            </a:r>
          </a:p>
          <a:p>
            <a:pPr lvl="0" algn="just">
              <a:lnSpc>
                <a:spcPct val="106000"/>
              </a:lnSpc>
              <a:spcBef>
                <a:spcPts val="600"/>
              </a:spcBef>
              <a:spcAft>
                <a:spcPts val="0"/>
              </a:spcAft>
              <a:buFont typeface="Wingdings" panose="05000000000000000000" pitchFamily="2" charset="2"/>
              <a:buChar char="q"/>
            </a:pPr>
            <a:r>
              <a:rPr lang="lv-LV" sz="6400" kern="600" dirty="0">
                <a:effectLst/>
                <a:ea typeface="Calibri" panose="020F0502020204030204" pitchFamily="34" charset="0"/>
                <a:cs typeface="Arial" panose="020B0604020202020204" pitchFamily="34" charset="0"/>
              </a:rPr>
              <a:t>nodrošināt, ka līdz 2035. gadam poligonos apglabāto sadzīves atkritumu īpatsvars ir samazinājies līdz 10 % no kopējā radīto sadzīves atkritumu daudzuma (pēc svara) vai ir vēl mazāks;</a:t>
            </a:r>
          </a:p>
          <a:p>
            <a:pPr lvl="0" algn="just">
              <a:lnSpc>
                <a:spcPct val="106000"/>
              </a:lnSpc>
              <a:spcBef>
                <a:spcPts val="600"/>
              </a:spcBef>
              <a:spcAft>
                <a:spcPts val="0"/>
              </a:spcAft>
              <a:buFont typeface="Wingdings" panose="05000000000000000000" pitchFamily="2" charset="2"/>
              <a:buChar char="q"/>
            </a:pPr>
            <a:r>
              <a:rPr lang="lv-LV" sz="6400" kern="600" dirty="0">
                <a:effectLst/>
                <a:ea typeface="Calibri" panose="020F0502020204030204" pitchFamily="34" charset="0"/>
                <a:cs typeface="Arial" panose="020B0604020202020204" pitchFamily="34" charset="0"/>
              </a:rPr>
              <a:t>Nodrošina, ka ne vēlāk kā </a:t>
            </a:r>
            <a:r>
              <a:rPr lang="lv-LV" sz="6400" kern="600" dirty="0">
                <a:solidFill>
                  <a:srgbClr val="FF0000"/>
                </a:solidFill>
                <a:effectLst/>
                <a:ea typeface="Calibri" panose="020F0502020204030204" pitchFamily="34" charset="0"/>
                <a:cs typeface="Arial" panose="020B0604020202020204" pitchFamily="34" charset="0"/>
              </a:rPr>
              <a:t>līdz 2025. gada 31. decembrim</a:t>
            </a:r>
            <a:r>
              <a:rPr lang="lv-LV" sz="6400" kern="600" dirty="0">
                <a:effectLst/>
                <a:ea typeface="Calibri" panose="020F0502020204030204" pitchFamily="34" charset="0"/>
                <a:cs typeface="Arial" panose="020B0604020202020204" pitchFamily="34" charset="0"/>
              </a:rPr>
              <a:t> pārstrādā mazākais </a:t>
            </a:r>
            <a:r>
              <a:rPr lang="lv-LV" sz="6400" kern="600" dirty="0">
                <a:solidFill>
                  <a:srgbClr val="FF0000"/>
                </a:solidFill>
                <a:effectLst/>
                <a:ea typeface="Calibri" panose="020F0502020204030204" pitchFamily="34" charset="0"/>
                <a:cs typeface="Arial" panose="020B0604020202020204" pitchFamily="34" charset="0"/>
              </a:rPr>
              <a:t>65 svara % no visa izlietotā iepakojuma; </a:t>
            </a:r>
          </a:p>
          <a:p>
            <a:pPr lvl="0" algn="just">
              <a:lnSpc>
                <a:spcPct val="106000"/>
              </a:lnSpc>
              <a:spcBef>
                <a:spcPts val="600"/>
              </a:spcBef>
              <a:spcAft>
                <a:spcPts val="0"/>
              </a:spcAft>
              <a:buFont typeface="Wingdings" panose="05000000000000000000" pitchFamily="2" charset="2"/>
              <a:buChar char="q"/>
            </a:pPr>
            <a:r>
              <a:rPr lang="lv-LV" sz="6400" kern="600" dirty="0">
                <a:solidFill>
                  <a:schemeClr val="tx1"/>
                </a:solidFill>
                <a:effectLst/>
                <a:ea typeface="Calibri" panose="020F0502020204030204" pitchFamily="34" charset="0"/>
                <a:cs typeface="Arial" panose="020B0604020202020204" pitchFamily="34" charset="0"/>
              </a:rPr>
              <a:t>Nodrošina ka no </a:t>
            </a:r>
            <a:r>
              <a:rPr lang="lv-LV" sz="6400" kern="600" dirty="0">
                <a:solidFill>
                  <a:srgbClr val="FF0000"/>
                </a:solidFill>
                <a:effectLst/>
                <a:ea typeface="Calibri" panose="020F0502020204030204" pitchFamily="34" charset="0"/>
                <a:cs typeface="Arial" panose="020B0604020202020204" pitchFamily="34" charset="0"/>
              </a:rPr>
              <a:t>2021.gada 14.augusta </a:t>
            </a:r>
            <a:r>
              <a:rPr lang="lv-LV" sz="6400" kern="600" dirty="0">
                <a:solidFill>
                  <a:schemeClr val="tx1"/>
                </a:solidFill>
                <a:effectLst/>
                <a:ea typeface="Calibri" panose="020F0502020204030204" pitchFamily="34" charset="0"/>
                <a:cs typeface="Arial" panose="020B0604020202020204" pitchFamily="34" charset="0"/>
              </a:rPr>
              <a:t>ir palielināts </a:t>
            </a:r>
            <a:r>
              <a:rPr lang="lv-LV" sz="6400" kern="600" dirty="0">
                <a:solidFill>
                  <a:srgbClr val="FF0000"/>
                </a:solidFill>
                <a:effectLst/>
                <a:ea typeface="Calibri" panose="020F0502020204030204" pitchFamily="34" charset="0"/>
                <a:cs typeface="Arial" panose="020B0604020202020204" pitchFamily="34" charset="0"/>
              </a:rPr>
              <a:t>EEIA atkritumu savākšanas apjoms līdz 65 % </a:t>
            </a:r>
            <a:r>
              <a:rPr lang="lv-LV" sz="6400" kern="600" dirty="0">
                <a:solidFill>
                  <a:schemeClr val="tx1"/>
                </a:solidFill>
                <a:effectLst/>
                <a:ea typeface="Calibri" panose="020F0502020204030204" pitchFamily="34" charset="0"/>
                <a:cs typeface="Arial" panose="020B0604020202020204" pitchFamily="34" charset="0"/>
              </a:rPr>
              <a:t>no to EEI vidējā svara, kuras ir laistas Latvijas tirgū trīs iepriekšējos gados</a:t>
            </a:r>
          </a:p>
          <a:p>
            <a:pPr lvl="0" algn="just">
              <a:lnSpc>
                <a:spcPct val="106000"/>
              </a:lnSpc>
              <a:spcBef>
                <a:spcPts val="600"/>
              </a:spcBef>
              <a:spcAft>
                <a:spcPts val="0"/>
              </a:spcAft>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20D04DE6-A9F8-DFCE-1D1F-CA680448B304}"/>
              </a:ext>
            </a:extLst>
          </p:cNvPr>
          <p:cNvSpPr>
            <a:spLocks noGrp="1"/>
          </p:cNvSpPr>
          <p:nvPr>
            <p:ph type="sldNum" sz="quarter" idx="12"/>
          </p:nvPr>
        </p:nvSpPr>
        <p:spPr/>
        <p:txBody>
          <a:bodyPr/>
          <a:lstStyle/>
          <a:p>
            <a:fld id="{2E5A7346-834D-46EB-B6AF-5433C4166DD5}" type="slidenum">
              <a:rPr lang="lv-LV" smtClean="0"/>
              <a:t>11</a:t>
            </a:fld>
            <a:endParaRPr lang="lv-LV"/>
          </a:p>
        </p:txBody>
      </p:sp>
    </p:spTree>
    <p:extLst>
      <p:ext uri="{BB962C8B-B14F-4D97-AF65-F5344CB8AC3E}">
        <p14:creationId xmlns:p14="http://schemas.microsoft.com/office/powerpoint/2010/main" val="3913760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Atkritumu ražošanas prognoze un kvantitatīvie rādītāji</a:t>
            </a:r>
          </a:p>
        </p:txBody>
      </p:sp>
      <p:sp>
        <p:nvSpPr>
          <p:cNvPr id="3" name="Content Placeholder 2"/>
          <p:cNvSpPr>
            <a:spLocks noGrp="1"/>
          </p:cNvSpPr>
          <p:nvPr>
            <p:ph idx="1"/>
          </p:nvPr>
        </p:nvSpPr>
        <p:spPr>
          <a:xfrm>
            <a:off x="822959" y="958426"/>
            <a:ext cx="7543801" cy="5361094"/>
          </a:xfrm>
          <a:solidFill>
            <a:schemeClr val="bg1"/>
          </a:solidFill>
        </p:spPr>
        <p:txBody>
          <a:bodyPr>
            <a:normAutofit/>
          </a:bodyPr>
          <a:lstStyle/>
          <a:p>
            <a:pPr lvl="0" algn="just">
              <a:lnSpc>
                <a:spcPct val="106000"/>
              </a:lnSpc>
              <a:spcBef>
                <a:spcPts val="600"/>
              </a:spcBef>
              <a:spcAft>
                <a:spcPts val="0"/>
              </a:spcAft>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pic>
        <p:nvPicPr>
          <p:cNvPr id="4" name="Picture 3">
            <a:extLst>
              <a:ext uri="{FF2B5EF4-FFF2-40B4-BE49-F238E27FC236}">
                <a16:creationId xmlns:a16="http://schemas.microsoft.com/office/drawing/2014/main" id="{0B0E54EE-B0FF-484D-BF08-04E6225011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3834" y="1185862"/>
            <a:ext cx="6022861" cy="3619818"/>
          </a:xfrm>
          <a:prstGeom prst="rect">
            <a:avLst/>
          </a:prstGeom>
          <a:noFill/>
        </p:spPr>
      </p:pic>
      <p:graphicFrame>
        <p:nvGraphicFramePr>
          <p:cNvPr id="5" name="Table 4">
            <a:extLst>
              <a:ext uri="{FF2B5EF4-FFF2-40B4-BE49-F238E27FC236}">
                <a16:creationId xmlns:a16="http://schemas.microsoft.com/office/drawing/2014/main" id="{F14CB807-B243-0C79-9035-B1E1CCFA9793}"/>
              </a:ext>
            </a:extLst>
          </p:cNvPr>
          <p:cNvGraphicFramePr>
            <a:graphicFrameLocks noGrp="1"/>
          </p:cNvGraphicFramePr>
          <p:nvPr>
            <p:extLst>
              <p:ext uri="{D42A27DB-BD31-4B8C-83A1-F6EECF244321}">
                <p14:modId xmlns:p14="http://schemas.microsoft.com/office/powerpoint/2010/main" val="2082039946"/>
              </p:ext>
            </p:extLst>
          </p:nvPr>
        </p:nvGraphicFramePr>
        <p:xfrm>
          <a:off x="1026160" y="4919397"/>
          <a:ext cx="7193278" cy="1286405"/>
        </p:xfrm>
        <a:graphic>
          <a:graphicData uri="http://schemas.openxmlformats.org/drawingml/2006/table">
            <a:tbl>
              <a:tblPr firstRow="1" firstCol="1" bandRow="1">
                <a:tableStyleId>{69CF1AB2-1976-4502-BF36-3FF5EA218861}</a:tableStyleId>
              </a:tblPr>
              <a:tblGrid>
                <a:gridCol w="2346960">
                  <a:extLst>
                    <a:ext uri="{9D8B030D-6E8A-4147-A177-3AD203B41FA5}">
                      <a16:colId xmlns:a16="http://schemas.microsoft.com/office/drawing/2014/main" val="3337051186"/>
                    </a:ext>
                  </a:extLst>
                </a:gridCol>
                <a:gridCol w="662764">
                  <a:extLst>
                    <a:ext uri="{9D8B030D-6E8A-4147-A177-3AD203B41FA5}">
                      <a16:colId xmlns:a16="http://schemas.microsoft.com/office/drawing/2014/main" val="2732427747"/>
                    </a:ext>
                  </a:extLst>
                </a:gridCol>
                <a:gridCol w="697259">
                  <a:extLst>
                    <a:ext uri="{9D8B030D-6E8A-4147-A177-3AD203B41FA5}">
                      <a16:colId xmlns:a16="http://schemas.microsoft.com/office/drawing/2014/main" val="1848561417"/>
                    </a:ext>
                  </a:extLst>
                </a:gridCol>
                <a:gridCol w="697259">
                  <a:extLst>
                    <a:ext uri="{9D8B030D-6E8A-4147-A177-3AD203B41FA5}">
                      <a16:colId xmlns:a16="http://schemas.microsoft.com/office/drawing/2014/main" val="242494438"/>
                    </a:ext>
                  </a:extLst>
                </a:gridCol>
                <a:gridCol w="697259">
                  <a:extLst>
                    <a:ext uri="{9D8B030D-6E8A-4147-A177-3AD203B41FA5}">
                      <a16:colId xmlns:a16="http://schemas.microsoft.com/office/drawing/2014/main" val="2450136384"/>
                    </a:ext>
                  </a:extLst>
                </a:gridCol>
                <a:gridCol w="697259">
                  <a:extLst>
                    <a:ext uri="{9D8B030D-6E8A-4147-A177-3AD203B41FA5}">
                      <a16:colId xmlns:a16="http://schemas.microsoft.com/office/drawing/2014/main" val="2134406483"/>
                    </a:ext>
                  </a:extLst>
                </a:gridCol>
                <a:gridCol w="697259">
                  <a:extLst>
                    <a:ext uri="{9D8B030D-6E8A-4147-A177-3AD203B41FA5}">
                      <a16:colId xmlns:a16="http://schemas.microsoft.com/office/drawing/2014/main" val="3090931260"/>
                    </a:ext>
                  </a:extLst>
                </a:gridCol>
                <a:gridCol w="697259">
                  <a:extLst>
                    <a:ext uri="{9D8B030D-6E8A-4147-A177-3AD203B41FA5}">
                      <a16:colId xmlns:a16="http://schemas.microsoft.com/office/drawing/2014/main" val="3332533431"/>
                    </a:ext>
                  </a:extLst>
                </a:gridCol>
              </a:tblGrid>
              <a:tr h="257281">
                <a:tc rowSpan="2">
                  <a:txBody>
                    <a:bodyPr/>
                    <a:lstStyle/>
                    <a:p>
                      <a:pPr algn="just">
                        <a:lnSpc>
                          <a:spcPct val="107000"/>
                        </a:lnSpc>
                        <a:spcAft>
                          <a:spcPts val="800"/>
                        </a:spcAft>
                      </a:pPr>
                      <a:r>
                        <a:rPr lang="lv-LV" sz="1400">
                          <a:effectLst/>
                        </a:rPr>
                        <a:t>Rādītājs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gridSpan="7">
                  <a:txBody>
                    <a:bodyPr/>
                    <a:lstStyle/>
                    <a:p>
                      <a:pPr algn="ctr">
                        <a:lnSpc>
                          <a:spcPct val="107000"/>
                        </a:lnSpc>
                        <a:spcAft>
                          <a:spcPts val="800"/>
                        </a:spcAft>
                      </a:pPr>
                      <a:r>
                        <a:rPr lang="lv-LV" sz="1400">
                          <a:effectLst/>
                        </a:rPr>
                        <a:t>Gads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170272863"/>
                  </a:ext>
                </a:extLst>
              </a:tr>
              <a:tr h="257281">
                <a:tc vMerge="1">
                  <a:txBody>
                    <a:bodyPr/>
                    <a:lstStyle/>
                    <a:p>
                      <a:endParaRPr lang="lv-LV"/>
                    </a:p>
                  </a:txBody>
                  <a:tcPr/>
                </a:tc>
                <a:tc>
                  <a:txBody>
                    <a:bodyPr/>
                    <a:lstStyle/>
                    <a:p>
                      <a:pPr algn="just">
                        <a:lnSpc>
                          <a:spcPct val="107000"/>
                        </a:lnSpc>
                        <a:spcAft>
                          <a:spcPts val="800"/>
                        </a:spcAft>
                      </a:pPr>
                      <a:r>
                        <a:rPr lang="lv-LV" sz="1400">
                          <a:effectLst/>
                        </a:rPr>
                        <a:t>2021</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2022</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2023</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2024</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2025</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2026</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2027</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1936494"/>
                  </a:ext>
                </a:extLst>
              </a:tr>
              <a:tr h="257281">
                <a:tc>
                  <a:txBody>
                    <a:bodyPr/>
                    <a:lstStyle/>
                    <a:p>
                      <a:pPr algn="just">
                        <a:lnSpc>
                          <a:spcPct val="107000"/>
                        </a:lnSpc>
                        <a:spcAft>
                          <a:spcPts val="800"/>
                        </a:spcAft>
                      </a:pPr>
                      <a:r>
                        <a:rPr lang="lv-LV" sz="1400">
                          <a:effectLst/>
                        </a:rPr>
                        <a:t>Atkritumu apjoma izmaiņas %</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 </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0,5%</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0,5%</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0,5%</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1,0%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1,0%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1,0%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3495481"/>
                  </a:ext>
                </a:extLst>
              </a:tr>
              <a:tr h="257281">
                <a:tc>
                  <a:txBody>
                    <a:bodyPr/>
                    <a:lstStyle/>
                    <a:p>
                      <a:pPr algn="just">
                        <a:lnSpc>
                          <a:spcPct val="107000"/>
                        </a:lnSpc>
                        <a:spcAft>
                          <a:spcPts val="800"/>
                        </a:spcAft>
                      </a:pPr>
                      <a:r>
                        <a:rPr lang="lv-LV" sz="1400">
                          <a:effectLst/>
                        </a:rPr>
                        <a:t>Radītais  apjoms t/gadā</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43 484</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43701</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43920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44139</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44581</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45026</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45477</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33660389"/>
                  </a:ext>
                </a:extLst>
              </a:tr>
              <a:tr h="257281">
                <a:tc>
                  <a:txBody>
                    <a:bodyPr/>
                    <a:lstStyle/>
                    <a:p>
                      <a:pPr algn="just">
                        <a:lnSpc>
                          <a:spcPct val="107000"/>
                        </a:lnSpc>
                        <a:spcAft>
                          <a:spcPts val="800"/>
                        </a:spcAft>
                      </a:pPr>
                      <a:r>
                        <a:rPr lang="lv-LV" sz="1400">
                          <a:effectLst/>
                        </a:rPr>
                        <a:t>Atkritumu pārstrāde </a:t>
                      </a:r>
                      <a:r>
                        <a:rPr lang="lv-LV" sz="1400" u="sng">
                          <a:effectLst/>
                        </a:rPr>
                        <a:t>&gt;</a:t>
                      </a:r>
                      <a:r>
                        <a:rPr lang="lv-LV" sz="1400">
                          <a:effectLst/>
                        </a:rPr>
                        <a:t> t/gadā</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21742</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21851</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21960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22070</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24519</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a:effectLst/>
                        </a:rPr>
                        <a:t>24765</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400" dirty="0">
                          <a:effectLst/>
                        </a:rPr>
                        <a:t>25012</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8116243"/>
                  </a:ext>
                </a:extLst>
              </a:tr>
            </a:tbl>
          </a:graphicData>
        </a:graphic>
      </p:graphicFrame>
      <p:sp>
        <p:nvSpPr>
          <p:cNvPr id="6" name="Slide Number Placeholder 5">
            <a:extLst>
              <a:ext uri="{FF2B5EF4-FFF2-40B4-BE49-F238E27FC236}">
                <a16:creationId xmlns:a16="http://schemas.microsoft.com/office/drawing/2014/main" id="{AC88BC1B-C7C5-CCFB-4D28-5EA592177314}"/>
              </a:ext>
            </a:extLst>
          </p:cNvPr>
          <p:cNvSpPr>
            <a:spLocks noGrp="1"/>
          </p:cNvSpPr>
          <p:nvPr>
            <p:ph type="sldNum" sz="quarter" idx="12"/>
          </p:nvPr>
        </p:nvSpPr>
        <p:spPr/>
        <p:txBody>
          <a:bodyPr/>
          <a:lstStyle/>
          <a:p>
            <a:fld id="{2E5A7346-834D-46EB-B6AF-5433C4166DD5}" type="slidenum">
              <a:rPr lang="lv-LV" smtClean="0"/>
              <a:t>12</a:t>
            </a:fld>
            <a:endParaRPr lang="lv-LV"/>
          </a:p>
        </p:txBody>
      </p:sp>
    </p:spTree>
    <p:extLst>
      <p:ext uri="{BB962C8B-B14F-4D97-AF65-F5344CB8AC3E}">
        <p14:creationId xmlns:p14="http://schemas.microsoft.com/office/powerpoint/2010/main" val="3911068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Prioritāri īstenojamie pasākumi</a:t>
            </a:r>
          </a:p>
        </p:txBody>
      </p:sp>
      <p:sp>
        <p:nvSpPr>
          <p:cNvPr id="3" name="Content Placeholder 2"/>
          <p:cNvSpPr>
            <a:spLocks noGrp="1"/>
          </p:cNvSpPr>
          <p:nvPr>
            <p:ph idx="1"/>
          </p:nvPr>
        </p:nvSpPr>
        <p:spPr>
          <a:xfrm>
            <a:off x="822959" y="958426"/>
            <a:ext cx="7543801" cy="5361094"/>
          </a:xfrm>
          <a:solidFill>
            <a:schemeClr val="bg1"/>
          </a:solidFill>
        </p:spPr>
        <p:txBody>
          <a:bodyPr>
            <a:normAutofit/>
          </a:bodyPr>
          <a:lstStyle/>
          <a:p>
            <a:pPr lvl="0" algn="just">
              <a:lnSpc>
                <a:spcPct val="106000"/>
              </a:lnSpc>
              <a:spcBef>
                <a:spcPts val="600"/>
              </a:spcBef>
              <a:spcAft>
                <a:spcPts val="0"/>
              </a:spcAft>
              <a:buFont typeface="Wingdings" panose="05000000000000000000" pitchFamily="2" charset="2"/>
              <a:buChar char="q"/>
            </a:pPr>
            <a:endParaRPr lang="lv-LV" dirty="0"/>
          </a:p>
          <a:p>
            <a:pPr>
              <a:spcBef>
                <a:spcPts val="600"/>
              </a:spcBef>
              <a:buFont typeface="Wingdings" panose="05000000000000000000" pitchFamily="2" charset="2"/>
              <a:buChar char="q"/>
            </a:pPr>
            <a:r>
              <a:rPr lang="lv-LV" dirty="0"/>
              <a:t> </a:t>
            </a:r>
            <a:r>
              <a:rPr lang="lv-LV" sz="2400" dirty="0"/>
              <a:t>Atkritumu dalītās vākšanas pakalpojumu / infrastruktūras attīstība;</a:t>
            </a:r>
          </a:p>
          <a:p>
            <a:pPr>
              <a:spcBef>
                <a:spcPts val="600"/>
              </a:spcBef>
              <a:buFont typeface="Wingdings" panose="05000000000000000000" pitchFamily="2" charset="2"/>
              <a:buChar char="q"/>
            </a:pPr>
            <a:r>
              <a:rPr lang="lv-LV" sz="2400" dirty="0"/>
              <a:t> Poligona “Ķīvītes” infrastruktūras attīstība;</a:t>
            </a:r>
          </a:p>
          <a:p>
            <a:pPr>
              <a:spcBef>
                <a:spcPts val="600"/>
              </a:spcBef>
              <a:buFont typeface="Wingdings" panose="05000000000000000000" pitchFamily="2" charset="2"/>
              <a:buChar char="q"/>
            </a:pPr>
            <a:r>
              <a:rPr lang="lv-LV" sz="2400" dirty="0"/>
              <a:t> Sabiedrības informēšanas un izglītošanas pasākumu īstenošana, vides apziņas paaugstināšana;</a:t>
            </a:r>
          </a:p>
          <a:p>
            <a:pPr>
              <a:spcBef>
                <a:spcPts val="600"/>
              </a:spcBef>
              <a:buFont typeface="Wingdings" panose="05000000000000000000" pitchFamily="2" charset="2"/>
              <a:buChar char="q"/>
            </a:pPr>
            <a:r>
              <a:rPr lang="lv-LV" sz="2400" dirty="0"/>
              <a:t> Atkritumu atkārtotas izmantošanas un sagatavošanas atkārtotai izmantošanai pasākumu īstenošana;</a:t>
            </a:r>
          </a:p>
          <a:p>
            <a:pPr>
              <a:spcBef>
                <a:spcPts val="600"/>
              </a:spcBef>
              <a:buFont typeface="Wingdings" panose="05000000000000000000" pitchFamily="2" charset="2"/>
              <a:buChar char="q"/>
            </a:pPr>
            <a:r>
              <a:rPr lang="lv-LV" sz="2400" dirty="0"/>
              <a:t> Atkritumu sagatavošanas pārstrādei un reģenerācijai infrastruktūras attīstība;</a:t>
            </a:r>
          </a:p>
          <a:p>
            <a:pPr>
              <a:spcBef>
                <a:spcPts val="600"/>
              </a:spcBef>
              <a:buFont typeface="Wingdings" panose="05000000000000000000" pitchFamily="2" charset="2"/>
              <a:buChar char="q"/>
            </a:pPr>
            <a:r>
              <a:rPr lang="lv-LV" sz="2400" dirty="0"/>
              <a:t> Atkritumu pārstrādes infrastruktūras attīstība. </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2230857E-0B8A-C7C1-8A6F-35F6BABF156E}"/>
              </a:ext>
            </a:extLst>
          </p:cNvPr>
          <p:cNvSpPr>
            <a:spLocks noGrp="1"/>
          </p:cNvSpPr>
          <p:nvPr>
            <p:ph type="sldNum" sz="quarter" idx="12"/>
          </p:nvPr>
        </p:nvSpPr>
        <p:spPr/>
        <p:txBody>
          <a:bodyPr/>
          <a:lstStyle/>
          <a:p>
            <a:fld id="{2E5A7346-834D-46EB-B6AF-5433C4166DD5}" type="slidenum">
              <a:rPr lang="lv-LV" smtClean="0"/>
              <a:t>13</a:t>
            </a:fld>
            <a:endParaRPr lang="lv-LV"/>
          </a:p>
        </p:txBody>
      </p:sp>
    </p:spTree>
    <p:extLst>
      <p:ext uri="{BB962C8B-B14F-4D97-AF65-F5344CB8AC3E}">
        <p14:creationId xmlns:p14="http://schemas.microsoft.com/office/powerpoint/2010/main" val="661580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Atkritumu dalītās vākšanas sistēmas attīstība</a:t>
            </a:r>
          </a:p>
        </p:txBody>
      </p:sp>
      <p:sp>
        <p:nvSpPr>
          <p:cNvPr id="3" name="Content Placeholder 2"/>
          <p:cNvSpPr>
            <a:spLocks noGrp="1"/>
          </p:cNvSpPr>
          <p:nvPr>
            <p:ph idx="1"/>
          </p:nvPr>
        </p:nvSpPr>
        <p:spPr>
          <a:xfrm>
            <a:off x="822959" y="958426"/>
            <a:ext cx="7543801" cy="5361094"/>
          </a:xfrm>
          <a:solidFill>
            <a:schemeClr val="bg1"/>
          </a:solidFill>
        </p:spPr>
        <p:txBody>
          <a:bodyPr>
            <a:normAutofit fontScale="92500" lnSpcReduction="20000"/>
          </a:bodyPr>
          <a:lstStyle/>
          <a:p>
            <a:pPr algn="just">
              <a:spcBef>
                <a:spcPts val="600"/>
              </a:spcBef>
              <a:buFont typeface="Wingdings" panose="05000000000000000000" pitchFamily="2" charset="2"/>
              <a:buChar char="q"/>
            </a:pPr>
            <a:r>
              <a:rPr lang="lv-LV" dirty="0"/>
              <a:t> Sadzīves atkritumu dalītās savākšanas infrastruktūras pārklājuma paplašināšana – esošo publiski pieejamo sadzīves atkritumu dalītās vākšanas punktu pilnveidošana, individuālu dalītās vākšanas konteineru nodošana klientiem. </a:t>
            </a:r>
          </a:p>
          <a:p>
            <a:pPr algn="just">
              <a:spcBef>
                <a:spcPts val="600"/>
              </a:spcBef>
              <a:buFont typeface="Wingdings" panose="05000000000000000000" pitchFamily="2" charset="2"/>
              <a:buChar char="q"/>
            </a:pPr>
            <a:r>
              <a:rPr lang="lv-LV" dirty="0"/>
              <a:t> Šķiroto atkritumu savākšanas laukumu infrastruktūras paplašināšana – esošo šķiroto atkritumu savākšanas laukumu pilnveidošana, jaunu laukumu ierīkošana. </a:t>
            </a:r>
          </a:p>
          <a:p>
            <a:pPr algn="just">
              <a:spcBef>
                <a:spcPts val="600"/>
              </a:spcBef>
              <a:buFont typeface="Wingdings" panose="05000000000000000000" pitchFamily="2" charset="2"/>
              <a:buChar char="q"/>
            </a:pPr>
            <a:r>
              <a:rPr lang="lv-LV" dirty="0"/>
              <a:t> Bioloģiski noārdāmo atkritumu dalītā vākšana – ieviešot bioloģiski noārdāmo atkritumu dalītās savākšanas sistēmu ir nepieciešama savākšanas konteineru iegāde uzstādīšanai atkritumu rašanās vietās</a:t>
            </a:r>
            <a:r>
              <a:rPr lang="en-US" dirty="0"/>
              <a:t>.</a:t>
            </a:r>
            <a:endParaRPr lang="lv-LV" dirty="0"/>
          </a:p>
          <a:p>
            <a:pPr algn="just">
              <a:spcBef>
                <a:spcPts val="600"/>
              </a:spcBef>
              <a:buFont typeface="Wingdings" panose="05000000000000000000" pitchFamily="2" charset="2"/>
              <a:buChar char="q"/>
            </a:pPr>
            <a:r>
              <a:rPr lang="lv-LV" dirty="0"/>
              <a:t> Tekstila atkritumu dalītās vākšanas infrastruktūras izveide – ietver tekstila atkritumu savākšanas konteineru uzstādīšan</a:t>
            </a:r>
            <a:r>
              <a:rPr lang="en-US" dirty="0"/>
              <a:t>u</a:t>
            </a:r>
            <a:r>
              <a:rPr lang="lv-LV" dirty="0"/>
              <a:t> esošajos un jaunveidojamos šķiroto atkritumu savākšanas laukumos, kā arī  speciālu konteineru uzstādīšanu publiski ieejamās vietās - pie lielveikaliem, pašvaldību iestādēm u.c. ērti sasniedzamās vietās. </a:t>
            </a:r>
          </a:p>
          <a:p>
            <a:pPr algn="just">
              <a:spcBef>
                <a:spcPts val="600"/>
              </a:spcBef>
              <a:buFont typeface="Wingdings" panose="05000000000000000000" pitchFamily="2" charset="2"/>
              <a:buChar char="q"/>
            </a:pPr>
            <a:r>
              <a:rPr lang="lv-LV" dirty="0"/>
              <a:t> Sadzīves bīstamo atkritumu apsaimniekošana – tā kā joprojām atkritumu radītājiem ir ierobežotas iespējas videi droša veidā atbrīvoties no sadzīves bīstamajiem atkritumiem, piemēram, sadzīves ķīmijas, piesārņota iepakojuma, medikamentiem ar </a:t>
            </a:r>
            <a:r>
              <a:rPr lang="en-US" dirty="0" err="1"/>
              <a:t>beigušos</a:t>
            </a:r>
            <a:r>
              <a:rPr lang="lv-LV" dirty="0"/>
              <a:t> lietošanas termiņu u.c., tiek rekomendēta sadzīves bīstamo atkritumu uzkrāšanas konteineru (eko tvertņu) izvietošana visos šķiroto atkritumu savākšanas laukumos. </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E8B24238-F04E-6354-4CF1-CCD50AEC79AF}"/>
              </a:ext>
            </a:extLst>
          </p:cNvPr>
          <p:cNvSpPr>
            <a:spLocks noGrp="1"/>
          </p:cNvSpPr>
          <p:nvPr>
            <p:ph type="sldNum" sz="quarter" idx="12"/>
          </p:nvPr>
        </p:nvSpPr>
        <p:spPr/>
        <p:txBody>
          <a:bodyPr/>
          <a:lstStyle/>
          <a:p>
            <a:fld id="{2E5A7346-834D-46EB-B6AF-5433C4166DD5}" type="slidenum">
              <a:rPr lang="lv-LV" smtClean="0"/>
              <a:t>14</a:t>
            </a:fld>
            <a:endParaRPr lang="lv-LV"/>
          </a:p>
        </p:txBody>
      </p:sp>
    </p:spTree>
    <p:extLst>
      <p:ext uri="{BB962C8B-B14F-4D97-AF65-F5344CB8AC3E}">
        <p14:creationId xmlns:p14="http://schemas.microsoft.com/office/powerpoint/2010/main" val="294860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Poligona “Ķīvītes” infrastruktūras attīstība</a:t>
            </a:r>
          </a:p>
        </p:txBody>
      </p:sp>
      <p:sp>
        <p:nvSpPr>
          <p:cNvPr id="3" name="Content Placeholder 2"/>
          <p:cNvSpPr>
            <a:spLocks noGrp="1"/>
          </p:cNvSpPr>
          <p:nvPr>
            <p:ph idx="1"/>
          </p:nvPr>
        </p:nvSpPr>
        <p:spPr>
          <a:xfrm>
            <a:off x="822959" y="1209040"/>
            <a:ext cx="7543801" cy="5110480"/>
          </a:xfrm>
          <a:solidFill>
            <a:schemeClr val="bg1"/>
          </a:solidFill>
        </p:spPr>
        <p:txBody>
          <a:bodyPr>
            <a:normAutofit/>
          </a:bodyPr>
          <a:lstStyle/>
          <a:p>
            <a:pPr algn="just">
              <a:spcBef>
                <a:spcPts val="600"/>
              </a:spcBef>
              <a:buFont typeface="Wingdings" panose="05000000000000000000" pitchFamily="2" charset="2"/>
              <a:buChar char="q"/>
            </a:pPr>
            <a:r>
              <a:rPr lang="lv-LV" dirty="0"/>
              <a:t> Bioloģisko atkritumu anaerobās fermentācijas iekārtu izbūve un nodošana ekspluatācijā – nepieciešama reģionā radīto bioloģisko atkritumu centralizētas pārstrādes nodrošināšanai (izpilde ir uzsākta – plāna projekta sagatavošanas laikā norisinās projektēšanas darbi un ir uzsākti būvdarbi</a:t>
            </a:r>
          </a:p>
          <a:p>
            <a:pPr algn="just">
              <a:spcBef>
                <a:spcPts val="600"/>
              </a:spcBef>
              <a:buFont typeface="Wingdings" panose="05000000000000000000" pitchFamily="2" charset="2"/>
              <a:buChar char="q"/>
            </a:pPr>
            <a:r>
              <a:rPr lang="lv-LV" dirty="0"/>
              <a:t> Jaunas atkritumu krātuves izbūve pietiekamu pārstrādei un reģenerācijai nederīgu atkritumu apglabāšanas jaudu nodrošināšanai (izpilde ir uzsākta – plāna projekta sagatavošanas laikā norisinās ietekmes uz vidi novērtējuma procedūra)</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814C2604-BDAB-C790-6DD5-140B542E95D0}"/>
              </a:ext>
            </a:extLst>
          </p:cNvPr>
          <p:cNvSpPr>
            <a:spLocks noGrp="1"/>
          </p:cNvSpPr>
          <p:nvPr>
            <p:ph type="sldNum" sz="quarter" idx="12"/>
          </p:nvPr>
        </p:nvSpPr>
        <p:spPr/>
        <p:txBody>
          <a:bodyPr/>
          <a:lstStyle/>
          <a:p>
            <a:fld id="{2E5A7346-834D-46EB-B6AF-5433C4166DD5}" type="slidenum">
              <a:rPr lang="lv-LV" smtClean="0"/>
              <a:t>15</a:t>
            </a:fld>
            <a:endParaRPr lang="lv-LV"/>
          </a:p>
        </p:txBody>
      </p:sp>
    </p:spTree>
    <p:extLst>
      <p:ext uri="{BB962C8B-B14F-4D97-AF65-F5344CB8AC3E}">
        <p14:creationId xmlns:p14="http://schemas.microsoft.com/office/powerpoint/2010/main" val="3001811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Sabiedrības informēšanas un izglītošanas pasākumi</a:t>
            </a:r>
          </a:p>
        </p:txBody>
      </p:sp>
      <p:sp>
        <p:nvSpPr>
          <p:cNvPr id="3" name="Content Placeholder 2"/>
          <p:cNvSpPr>
            <a:spLocks noGrp="1"/>
          </p:cNvSpPr>
          <p:nvPr>
            <p:ph idx="1"/>
          </p:nvPr>
        </p:nvSpPr>
        <p:spPr>
          <a:xfrm>
            <a:off x="822959" y="1209040"/>
            <a:ext cx="7543801" cy="5110480"/>
          </a:xfrm>
          <a:solidFill>
            <a:schemeClr val="bg1"/>
          </a:solidFill>
        </p:spPr>
        <p:txBody>
          <a:bodyPr>
            <a:normAutofit fontScale="92500" lnSpcReduction="10000"/>
          </a:bodyPr>
          <a:lstStyle/>
          <a:p>
            <a:pPr algn="just">
              <a:spcBef>
                <a:spcPts val="600"/>
              </a:spcBef>
              <a:buFont typeface="Wingdings" panose="05000000000000000000" pitchFamily="2" charset="2"/>
              <a:buChar char="q"/>
            </a:pPr>
            <a:r>
              <a:rPr lang="lv-LV" dirty="0"/>
              <a:t> Sabiedrības informēšanas un izglītošanas pasākumi, kas vērsti uz atkritumu rašanās novēršanu – ievērojot atkritumu rašanās novēršanas valsts programmu reģionā ir īstenojami sabiedrības informēšanas pasākumi kuru tiešais mērķis ir iedzīvotāju paradumu maiņa nolūkā mazināt radīto atkritumu apjomu, īpaši attiecībā uz pārtikas atkritumiem un izlietoto iepakojumu </a:t>
            </a:r>
          </a:p>
          <a:p>
            <a:pPr algn="just">
              <a:spcBef>
                <a:spcPts val="600"/>
              </a:spcBef>
              <a:buFont typeface="Wingdings" panose="05000000000000000000" pitchFamily="2" charset="2"/>
              <a:buChar char="q"/>
            </a:pPr>
            <a:r>
              <a:rPr lang="lv-LV" dirty="0"/>
              <a:t> Sabiedrības informēšanas un izglītošanas pasākumi, kas vērsti uz atkritumu ražotāju iesaisti atkritumu dalītās vākšanas sistēmā, informēšana par atkritumu dalītās vākšanas sistēmas attīstību, jauniem sistēmas elementiem, t.sk. par jaunajām atkritumu plūsmām, kuru savākšana dalītā veidā ir jāuzsāk plāna pārskata periodā</a:t>
            </a:r>
          </a:p>
          <a:p>
            <a:pPr algn="just">
              <a:spcBef>
                <a:spcPts val="600"/>
              </a:spcBef>
              <a:buFont typeface="Wingdings" panose="05000000000000000000" pitchFamily="2" charset="2"/>
              <a:buChar char="q"/>
            </a:pPr>
            <a:r>
              <a:rPr lang="lv-LV" dirty="0"/>
              <a:t> Informācijas pieejamības nodrošinājums – nodrošināt ikdienā nepieciešamās informācijas pieejamību, t.sk. par atkritumu radītāju tiesībām un pienākumiem atkritumu apsaimniekošanā, kā arī informācija par specifisku veidu atkritumu apsaimniekošanu, </a:t>
            </a:r>
          </a:p>
          <a:p>
            <a:pPr algn="just">
              <a:spcBef>
                <a:spcPts val="600"/>
              </a:spcBef>
              <a:buFont typeface="Wingdings" panose="05000000000000000000" pitchFamily="2" charset="2"/>
              <a:buChar char="q"/>
            </a:pPr>
            <a:r>
              <a:rPr lang="lv-LV" dirty="0"/>
              <a:t> Izglītības kompetences centra darbības nodrošināšana - vismaz viena kompetences centra kā reģionālā atkritumu apsaimniekošanas centra struktūrvienības darbības nodrošināšana</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69941985-8B9B-6EAF-DE30-0257CBB0D5A8}"/>
              </a:ext>
            </a:extLst>
          </p:cNvPr>
          <p:cNvSpPr>
            <a:spLocks noGrp="1"/>
          </p:cNvSpPr>
          <p:nvPr>
            <p:ph type="sldNum" sz="quarter" idx="12"/>
          </p:nvPr>
        </p:nvSpPr>
        <p:spPr/>
        <p:txBody>
          <a:bodyPr/>
          <a:lstStyle/>
          <a:p>
            <a:fld id="{2E5A7346-834D-46EB-B6AF-5433C4166DD5}" type="slidenum">
              <a:rPr lang="lv-LV" smtClean="0"/>
              <a:t>16</a:t>
            </a:fld>
            <a:endParaRPr lang="lv-LV"/>
          </a:p>
        </p:txBody>
      </p:sp>
    </p:spTree>
    <p:extLst>
      <p:ext uri="{BB962C8B-B14F-4D97-AF65-F5344CB8AC3E}">
        <p14:creationId xmlns:p14="http://schemas.microsoft.com/office/powerpoint/2010/main" val="632140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776178"/>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Atkritumu sagatavošanas atkārtotai izmantošanai infrastruktūra</a:t>
            </a:r>
          </a:p>
        </p:txBody>
      </p:sp>
      <p:sp>
        <p:nvSpPr>
          <p:cNvPr id="3" name="Content Placeholder 2"/>
          <p:cNvSpPr>
            <a:spLocks noGrp="1"/>
          </p:cNvSpPr>
          <p:nvPr>
            <p:ph idx="1"/>
          </p:nvPr>
        </p:nvSpPr>
        <p:spPr>
          <a:xfrm>
            <a:off x="822959" y="1503680"/>
            <a:ext cx="7543801" cy="4815840"/>
          </a:xfrm>
          <a:solidFill>
            <a:schemeClr val="bg1"/>
          </a:solidFill>
        </p:spPr>
        <p:txBody>
          <a:bodyPr>
            <a:normAutofit/>
          </a:bodyPr>
          <a:lstStyle/>
          <a:p>
            <a:pPr algn="just">
              <a:spcBef>
                <a:spcPts val="600"/>
              </a:spcBef>
              <a:buFont typeface="Wingdings" panose="05000000000000000000" pitchFamily="2" charset="2"/>
              <a:buChar char="q"/>
            </a:pPr>
            <a:r>
              <a:rPr lang="lv-LV" dirty="0"/>
              <a:t>  Preču savākšanas infrastruktūras izveide	 - kas pamatā ietver šim nolūkam paredzētu konteineru izvietošanu šķiroto atkritumu savākšanas laukumos, papildus savākšanas laukumiem būtu organizējamas kampaņveida savākšanas akcijas atkārtotai izmantošanai derīgu preču savākšanai tieši no mājsaimniecībām. </a:t>
            </a:r>
          </a:p>
          <a:p>
            <a:pPr algn="just">
              <a:spcBef>
                <a:spcPts val="600"/>
              </a:spcBef>
              <a:buFont typeface="Wingdings" panose="05000000000000000000" pitchFamily="2" charset="2"/>
              <a:buChar char="q"/>
            </a:pPr>
            <a:r>
              <a:rPr lang="lv-LV" dirty="0"/>
              <a:t> Preču labošanas un sagatavošanas atkārtotai izmantošanai punkta izveide	 - preču labošanas un sagatavošana atkārtotai izmantošanai punkta funkcijās būtu jāietver savākto preču pārbaude un, ja nepieciešams, labošana / sagatavošana atkārtotai izmantošanai, atkārtotai izmantošanai sagatavoto preču uzglabāšana un nodošana jaunajiem lietotājiem. </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AA22D48D-B5DF-7239-E69B-3DA90DA7C992}"/>
              </a:ext>
            </a:extLst>
          </p:cNvPr>
          <p:cNvSpPr>
            <a:spLocks noGrp="1"/>
          </p:cNvSpPr>
          <p:nvPr>
            <p:ph type="sldNum" sz="quarter" idx="12"/>
          </p:nvPr>
        </p:nvSpPr>
        <p:spPr/>
        <p:txBody>
          <a:bodyPr/>
          <a:lstStyle/>
          <a:p>
            <a:fld id="{2E5A7346-834D-46EB-B6AF-5433C4166DD5}" type="slidenum">
              <a:rPr lang="lv-LV" smtClean="0"/>
              <a:t>17</a:t>
            </a:fld>
            <a:endParaRPr lang="lv-LV"/>
          </a:p>
        </p:txBody>
      </p:sp>
    </p:spTree>
    <p:extLst>
      <p:ext uri="{BB962C8B-B14F-4D97-AF65-F5344CB8AC3E}">
        <p14:creationId xmlns:p14="http://schemas.microsoft.com/office/powerpoint/2010/main" val="215933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39822"/>
            <a:ext cx="7642860" cy="776178"/>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Atkritumu sagatavošanas pārstrādei un reģenerācijai infrastruktūras attīstība</a:t>
            </a:r>
          </a:p>
        </p:txBody>
      </p:sp>
      <p:sp>
        <p:nvSpPr>
          <p:cNvPr id="3" name="Content Placeholder 2"/>
          <p:cNvSpPr>
            <a:spLocks noGrp="1"/>
          </p:cNvSpPr>
          <p:nvPr>
            <p:ph idx="1"/>
          </p:nvPr>
        </p:nvSpPr>
        <p:spPr>
          <a:xfrm>
            <a:off x="822959" y="1463040"/>
            <a:ext cx="7543801" cy="4856480"/>
          </a:xfrm>
          <a:solidFill>
            <a:schemeClr val="bg1"/>
          </a:solidFill>
        </p:spPr>
        <p:txBody>
          <a:bodyPr>
            <a:normAutofit/>
          </a:bodyPr>
          <a:lstStyle/>
          <a:p>
            <a:pPr algn="just">
              <a:spcBef>
                <a:spcPts val="600"/>
              </a:spcBef>
              <a:buFont typeface="Wingdings" panose="05000000000000000000" pitchFamily="2" charset="2"/>
              <a:buChar char="q"/>
            </a:pPr>
            <a:r>
              <a:rPr lang="lv-LV" dirty="0"/>
              <a:t>  Bioloģisko atkritumu pirmapstrādes iekārtas – tā, ka bioloģisko atkritumu dalītā vākšana ir jāuzsāk līdz 2023. gada beigām, pieredze šīs atkritumu plūsmas dalītajā vākšanā, gan reģionā, gan Latvijā kopumā ir ierobežota, kas nozīmē, ka vismaz sistēmas darbības sākumposmā būs nepieciešama dalīti savākto bioloģisko atkritumu apstrāde pirms nodošanas pārstrādei anaerobās fermentācijas iekārtās;</a:t>
            </a:r>
          </a:p>
          <a:p>
            <a:pPr algn="just">
              <a:spcBef>
                <a:spcPts val="600"/>
              </a:spcBef>
              <a:buFont typeface="Wingdings" panose="05000000000000000000" pitchFamily="2" charset="2"/>
              <a:buChar char="q"/>
            </a:pPr>
            <a:r>
              <a:rPr lang="lv-LV" dirty="0"/>
              <a:t> Lai samazinātu apglabājamo atkritumu apjomu, plāna pārskata periodā jāuzsāk darbs pie no atkritumiem iegūta kurināmā ražošanas jaudu palielināšanas orientējoties uz tādas kvalitātes NAIK ražošanas, ko iespējams nodot reģenerācijai </a:t>
            </a:r>
            <a:r>
              <a:rPr lang="lv-LV" dirty="0" err="1"/>
              <a:t>Schwenk</a:t>
            </a:r>
            <a:r>
              <a:rPr lang="lv-LV" dirty="0"/>
              <a:t> Latvija cementa rūpnīcā Brocēnos.</a:t>
            </a:r>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sp>
        <p:nvSpPr>
          <p:cNvPr id="4" name="Slide Number Placeholder 3">
            <a:extLst>
              <a:ext uri="{FF2B5EF4-FFF2-40B4-BE49-F238E27FC236}">
                <a16:creationId xmlns:a16="http://schemas.microsoft.com/office/drawing/2014/main" id="{BB5E4D34-9807-6980-A301-2D4F571E1854}"/>
              </a:ext>
            </a:extLst>
          </p:cNvPr>
          <p:cNvSpPr>
            <a:spLocks noGrp="1"/>
          </p:cNvSpPr>
          <p:nvPr>
            <p:ph type="sldNum" sz="quarter" idx="12"/>
          </p:nvPr>
        </p:nvSpPr>
        <p:spPr/>
        <p:txBody>
          <a:bodyPr/>
          <a:lstStyle/>
          <a:p>
            <a:fld id="{2E5A7346-834D-46EB-B6AF-5433C4166DD5}" type="slidenum">
              <a:rPr lang="lv-LV" smtClean="0"/>
              <a:t>18</a:t>
            </a:fld>
            <a:endParaRPr lang="lv-LV"/>
          </a:p>
        </p:txBody>
      </p:sp>
    </p:spTree>
    <p:extLst>
      <p:ext uri="{BB962C8B-B14F-4D97-AF65-F5344CB8AC3E}">
        <p14:creationId xmlns:p14="http://schemas.microsoft.com/office/powerpoint/2010/main" val="1956918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16560"/>
            <a:ext cx="756000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Plāna īstenošanas laika grafiks I</a:t>
            </a:r>
          </a:p>
        </p:txBody>
      </p:sp>
      <p:sp>
        <p:nvSpPr>
          <p:cNvPr id="3" name="Content Placeholder 2"/>
          <p:cNvSpPr>
            <a:spLocks noGrp="1"/>
          </p:cNvSpPr>
          <p:nvPr>
            <p:ph idx="1"/>
          </p:nvPr>
        </p:nvSpPr>
        <p:spPr>
          <a:xfrm>
            <a:off x="822959" y="1463040"/>
            <a:ext cx="7543801" cy="4856480"/>
          </a:xfrm>
          <a:solidFill>
            <a:schemeClr val="bg1"/>
          </a:solidFill>
        </p:spPr>
        <p:txBody>
          <a:bodyPr>
            <a:normAutofit/>
          </a:bodyPr>
          <a:lstStyle/>
          <a:p>
            <a:pPr marL="0" indent="0">
              <a:spcBef>
                <a:spcPts val="600"/>
              </a:spcBef>
              <a:buNone/>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graphicFrame>
        <p:nvGraphicFramePr>
          <p:cNvPr id="4" name="Table 3">
            <a:extLst>
              <a:ext uri="{FF2B5EF4-FFF2-40B4-BE49-F238E27FC236}">
                <a16:creationId xmlns:a16="http://schemas.microsoft.com/office/drawing/2014/main" id="{188C5D92-ED9E-D083-00C4-BFDC238B2F6F}"/>
              </a:ext>
            </a:extLst>
          </p:cNvPr>
          <p:cNvGraphicFramePr>
            <a:graphicFrameLocks noGrp="1"/>
          </p:cNvGraphicFramePr>
          <p:nvPr>
            <p:extLst>
              <p:ext uri="{D42A27DB-BD31-4B8C-83A1-F6EECF244321}">
                <p14:modId xmlns:p14="http://schemas.microsoft.com/office/powerpoint/2010/main" val="1477206357"/>
              </p:ext>
            </p:extLst>
          </p:nvPr>
        </p:nvGraphicFramePr>
        <p:xfrm>
          <a:off x="777240" y="1198880"/>
          <a:ext cx="7665721" cy="4847834"/>
        </p:xfrm>
        <a:graphic>
          <a:graphicData uri="http://schemas.openxmlformats.org/drawingml/2006/table">
            <a:tbl>
              <a:tblPr firstRow="1" firstCol="1" bandRow="1">
                <a:tableStyleId>{69CF1AB2-1976-4502-BF36-3FF5EA218861}</a:tableStyleId>
              </a:tblPr>
              <a:tblGrid>
                <a:gridCol w="4859166">
                  <a:extLst>
                    <a:ext uri="{9D8B030D-6E8A-4147-A177-3AD203B41FA5}">
                      <a16:colId xmlns:a16="http://schemas.microsoft.com/office/drawing/2014/main" val="1961211294"/>
                    </a:ext>
                  </a:extLst>
                </a:gridCol>
                <a:gridCol w="560950">
                  <a:extLst>
                    <a:ext uri="{9D8B030D-6E8A-4147-A177-3AD203B41FA5}">
                      <a16:colId xmlns:a16="http://schemas.microsoft.com/office/drawing/2014/main" val="1992762768"/>
                    </a:ext>
                  </a:extLst>
                </a:gridCol>
                <a:gridCol w="560950">
                  <a:extLst>
                    <a:ext uri="{9D8B030D-6E8A-4147-A177-3AD203B41FA5}">
                      <a16:colId xmlns:a16="http://schemas.microsoft.com/office/drawing/2014/main" val="2329704314"/>
                    </a:ext>
                  </a:extLst>
                </a:gridCol>
                <a:gridCol w="560950">
                  <a:extLst>
                    <a:ext uri="{9D8B030D-6E8A-4147-A177-3AD203B41FA5}">
                      <a16:colId xmlns:a16="http://schemas.microsoft.com/office/drawing/2014/main" val="2673172992"/>
                    </a:ext>
                  </a:extLst>
                </a:gridCol>
                <a:gridCol w="560950">
                  <a:extLst>
                    <a:ext uri="{9D8B030D-6E8A-4147-A177-3AD203B41FA5}">
                      <a16:colId xmlns:a16="http://schemas.microsoft.com/office/drawing/2014/main" val="2151434600"/>
                    </a:ext>
                  </a:extLst>
                </a:gridCol>
                <a:gridCol w="562755">
                  <a:extLst>
                    <a:ext uri="{9D8B030D-6E8A-4147-A177-3AD203B41FA5}">
                      <a16:colId xmlns:a16="http://schemas.microsoft.com/office/drawing/2014/main" val="775728989"/>
                    </a:ext>
                  </a:extLst>
                </a:gridCol>
              </a:tblGrid>
              <a:tr h="477520">
                <a:tc>
                  <a:txBody>
                    <a:bodyPr/>
                    <a:lstStyle/>
                    <a:p>
                      <a:pPr algn="just">
                        <a:lnSpc>
                          <a:spcPct val="107000"/>
                        </a:lnSpc>
                        <a:spcAft>
                          <a:spcPts val="800"/>
                        </a:spcAft>
                      </a:pPr>
                      <a:r>
                        <a:rPr lang="lv-LV" sz="1600" dirty="0">
                          <a:effectLst/>
                        </a:rPr>
                        <a:t>Pasākums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600">
                          <a:effectLst/>
                        </a:rPr>
                        <a:t>2023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600">
                          <a:effectLst/>
                        </a:rPr>
                        <a:t>2024</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600">
                          <a:effectLst/>
                        </a:rPr>
                        <a:t>2025</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600">
                          <a:effectLst/>
                        </a:rPr>
                        <a:t>2026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just">
                        <a:lnSpc>
                          <a:spcPct val="107000"/>
                        </a:lnSpc>
                        <a:spcAft>
                          <a:spcPts val="800"/>
                        </a:spcAft>
                      </a:pPr>
                      <a:r>
                        <a:rPr lang="lv-LV" sz="1600">
                          <a:effectLst/>
                        </a:rPr>
                        <a:t>2027</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03923061"/>
                  </a:ext>
                </a:extLst>
              </a:tr>
              <a:tr h="307071">
                <a:tc gridSpan="6">
                  <a:txBody>
                    <a:bodyPr/>
                    <a:lstStyle/>
                    <a:p>
                      <a:pPr algn="just">
                        <a:lnSpc>
                          <a:spcPct val="107000"/>
                        </a:lnSpc>
                        <a:spcAft>
                          <a:spcPts val="800"/>
                        </a:spcAft>
                      </a:pPr>
                      <a:r>
                        <a:rPr lang="lv-LV" sz="1600">
                          <a:effectLst/>
                        </a:rPr>
                        <a:t>Atkritumu dalītās vākšanas sistēmas attīstība</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833352015"/>
                  </a:ext>
                </a:extLst>
              </a:tr>
              <a:tr h="628406">
                <a:tc>
                  <a:txBody>
                    <a:bodyPr/>
                    <a:lstStyle/>
                    <a:p>
                      <a:pPr algn="just">
                        <a:lnSpc>
                          <a:spcPct val="107000"/>
                        </a:lnSpc>
                        <a:spcAft>
                          <a:spcPts val="800"/>
                        </a:spcAft>
                      </a:pPr>
                      <a:r>
                        <a:rPr lang="lv-LV" sz="1600" b="0">
                          <a:effectLst/>
                        </a:rPr>
                        <a:t>Sadzīves atkritumu dalītās savākšanas infrastruktūras pārklājuma paplašināšana</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58554945"/>
                  </a:ext>
                </a:extLst>
              </a:tr>
              <a:tr h="628406">
                <a:tc>
                  <a:txBody>
                    <a:bodyPr/>
                    <a:lstStyle/>
                    <a:p>
                      <a:pPr algn="just">
                        <a:lnSpc>
                          <a:spcPct val="107000"/>
                        </a:lnSpc>
                        <a:spcAft>
                          <a:spcPts val="800"/>
                        </a:spcAft>
                      </a:pPr>
                      <a:r>
                        <a:rPr lang="lv-LV" sz="1600" b="0">
                          <a:effectLst/>
                        </a:rPr>
                        <a:t>Šķiroto atkritumu savākšanas laukumu infrastruktūras paplašināšana </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83889508"/>
                  </a:ext>
                </a:extLst>
              </a:tr>
              <a:tr h="628406">
                <a:tc>
                  <a:txBody>
                    <a:bodyPr/>
                    <a:lstStyle/>
                    <a:p>
                      <a:pPr algn="just">
                        <a:lnSpc>
                          <a:spcPct val="107000"/>
                        </a:lnSpc>
                        <a:spcAft>
                          <a:spcPts val="800"/>
                        </a:spcAft>
                      </a:pPr>
                      <a:r>
                        <a:rPr lang="lv-LV" sz="1600" b="0">
                          <a:effectLst/>
                        </a:rPr>
                        <a:t>Bioloģiski noārdāmo atkritumu dalītās vākšanas infrastruktūras izveide</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84563612"/>
                  </a:ext>
                </a:extLst>
              </a:tr>
              <a:tr h="307071">
                <a:tc>
                  <a:txBody>
                    <a:bodyPr/>
                    <a:lstStyle/>
                    <a:p>
                      <a:pPr algn="just">
                        <a:lnSpc>
                          <a:spcPct val="107000"/>
                        </a:lnSpc>
                        <a:spcAft>
                          <a:spcPts val="800"/>
                        </a:spcAft>
                      </a:pPr>
                      <a:r>
                        <a:rPr lang="lv-LV" sz="1600" b="0">
                          <a:effectLst/>
                        </a:rPr>
                        <a:t>Tekstila atkritumu dalītās vākšanas infrastruktūras izveide </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13431448"/>
                  </a:ext>
                </a:extLst>
              </a:tr>
              <a:tr h="628406">
                <a:tc>
                  <a:txBody>
                    <a:bodyPr/>
                    <a:lstStyle/>
                    <a:p>
                      <a:pPr algn="just">
                        <a:lnSpc>
                          <a:spcPct val="107000"/>
                        </a:lnSpc>
                        <a:spcAft>
                          <a:spcPts val="800"/>
                        </a:spcAft>
                      </a:pPr>
                      <a:r>
                        <a:rPr lang="lv-LV" sz="1600" b="0" dirty="0">
                          <a:effectLst/>
                        </a:rPr>
                        <a:t>Sadzīves bīstamo atkritumu dalītās vākšanas infrastruktūras izveide</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458474399"/>
                  </a:ext>
                </a:extLst>
              </a:tr>
              <a:tr h="307071">
                <a:tc gridSpan="6">
                  <a:txBody>
                    <a:bodyPr/>
                    <a:lstStyle/>
                    <a:p>
                      <a:pPr algn="l">
                        <a:lnSpc>
                          <a:spcPct val="107000"/>
                        </a:lnSpc>
                        <a:spcAft>
                          <a:spcPts val="800"/>
                        </a:spcAft>
                      </a:pPr>
                      <a:r>
                        <a:rPr lang="lv-LV" sz="1600">
                          <a:effectLst/>
                        </a:rPr>
                        <a:t>Poligona “Ķīvītes” infrastruktūras attīstība</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136447147"/>
                  </a:ext>
                </a:extLst>
              </a:tr>
              <a:tr h="628406">
                <a:tc>
                  <a:txBody>
                    <a:bodyPr/>
                    <a:lstStyle/>
                    <a:p>
                      <a:pPr algn="just">
                        <a:lnSpc>
                          <a:spcPct val="107000"/>
                        </a:lnSpc>
                        <a:spcAft>
                          <a:spcPts val="800"/>
                        </a:spcAft>
                      </a:pPr>
                      <a:r>
                        <a:rPr lang="lv-LV" sz="1600" b="0">
                          <a:effectLst/>
                        </a:rPr>
                        <a:t>Bioloģisko atkritumu anaerobās fermentācijas iekārtu izbūve un nodošana ekspluatācijā </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864316579"/>
                  </a:ext>
                </a:extLst>
              </a:tr>
              <a:tr h="307071">
                <a:tc>
                  <a:txBody>
                    <a:bodyPr/>
                    <a:lstStyle/>
                    <a:p>
                      <a:pPr algn="just">
                        <a:lnSpc>
                          <a:spcPct val="107000"/>
                        </a:lnSpc>
                        <a:spcAft>
                          <a:spcPts val="800"/>
                        </a:spcAft>
                      </a:pPr>
                      <a:r>
                        <a:rPr lang="lv-LV" sz="1600" b="0" dirty="0">
                          <a:effectLst/>
                        </a:rPr>
                        <a:t>Jaunas atkritumu krātuves izbūve </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 </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20337734"/>
                  </a:ext>
                </a:extLst>
              </a:tr>
            </a:tbl>
          </a:graphicData>
        </a:graphic>
      </p:graphicFrame>
      <p:sp>
        <p:nvSpPr>
          <p:cNvPr id="5" name="Slide Number Placeholder 4">
            <a:extLst>
              <a:ext uri="{FF2B5EF4-FFF2-40B4-BE49-F238E27FC236}">
                <a16:creationId xmlns:a16="http://schemas.microsoft.com/office/drawing/2014/main" id="{AD310D58-E685-1098-179B-E766E3351DF0}"/>
              </a:ext>
            </a:extLst>
          </p:cNvPr>
          <p:cNvSpPr>
            <a:spLocks noGrp="1"/>
          </p:cNvSpPr>
          <p:nvPr>
            <p:ph type="sldNum" sz="quarter" idx="12"/>
          </p:nvPr>
        </p:nvSpPr>
        <p:spPr/>
        <p:txBody>
          <a:bodyPr/>
          <a:lstStyle/>
          <a:p>
            <a:fld id="{2E5A7346-834D-46EB-B6AF-5433C4166DD5}" type="slidenum">
              <a:rPr lang="lv-LV" smtClean="0"/>
              <a:t>19</a:t>
            </a:fld>
            <a:endParaRPr lang="lv-LV"/>
          </a:p>
        </p:txBody>
      </p:sp>
    </p:spTree>
    <p:extLst>
      <p:ext uri="{BB962C8B-B14F-4D97-AF65-F5344CB8AC3E}">
        <p14:creationId xmlns:p14="http://schemas.microsoft.com/office/powerpoint/2010/main" val="2786392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56430-BF58-52C1-766C-BDA6AEFCF435}"/>
              </a:ext>
            </a:extLst>
          </p:cNvPr>
          <p:cNvSpPr txBox="1"/>
          <p:nvPr/>
        </p:nvSpPr>
        <p:spPr>
          <a:xfrm>
            <a:off x="800100" y="1524001"/>
            <a:ext cx="8171180" cy="274319"/>
          </a:xfrm>
          <a:prstGeom prst="rect">
            <a:avLst/>
          </a:prstGeom>
          <a:solidFill>
            <a:schemeClr val="bg1"/>
          </a:solidFill>
        </p:spPr>
        <p:txBody>
          <a:bodyPr wrap="square">
            <a:spAutoFit/>
          </a:bodyPr>
          <a:lstStyle/>
          <a:p>
            <a:pPr algn="l">
              <a:lnSpc>
                <a:spcPct val="107000"/>
              </a:lnSpc>
              <a:spcAft>
                <a:spcPts val="800"/>
              </a:spcAft>
            </a:pP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800100" y="356012"/>
            <a:ext cx="7560000"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Plāna izstrādes pamatojums</a:t>
            </a:r>
          </a:p>
        </p:txBody>
      </p:sp>
      <p:sp>
        <p:nvSpPr>
          <p:cNvPr id="4" name="Rectangle 3">
            <a:extLst>
              <a:ext uri="{FF2B5EF4-FFF2-40B4-BE49-F238E27FC236}">
                <a16:creationId xmlns:a16="http://schemas.microsoft.com/office/drawing/2014/main" id="{80250E68-E03F-B803-F9EC-0D4B1E8F1458}"/>
              </a:ext>
            </a:extLst>
          </p:cNvPr>
          <p:cNvSpPr/>
          <p:nvPr/>
        </p:nvSpPr>
        <p:spPr>
          <a:xfrm>
            <a:off x="2631440" y="4389120"/>
            <a:ext cx="2418080" cy="94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Content Placeholder 2">
            <a:extLst>
              <a:ext uri="{FF2B5EF4-FFF2-40B4-BE49-F238E27FC236}">
                <a16:creationId xmlns:a16="http://schemas.microsoft.com/office/drawing/2014/main" id="{E40FB203-C9A6-277A-DBEC-E8FC36D0F95E}"/>
              </a:ext>
            </a:extLst>
          </p:cNvPr>
          <p:cNvSpPr>
            <a:spLocks noGrp="1"/>
          </p:cNvSpPr>
          <p:nvPr>
            <p:ph idx="1"/>
          </p:nvPr>
        </p:nvSpPr>
        <p:spPr>
          <a:xfrm>
            <a:off x="822959" y="1005840"/>
            <a:ext cx="7543801" cy="5262880"/>
          </a:xfrm>
        </p:spPr>
        <p:txBody>
          <a:bodyPr>
            <a:normAutofit fontScale="92500" lnSpcReduction="20000"/>
          </a:bodyPr>
          <a:lstStyle/>
          <a:p>
            <a:pPr algn="just"/>
            <a:r>
              <a:rPr lang="lv-LV" sz="1800" dirty="0">
                <a:effectLst/>
                <a:latin typeface="Calibri" panose="020F0502020204030204" pitchFamily="34" charset="0"/>
                <a:ea typeface="Calibri" panose="020F0502020204030204" pitchFamily="34" charset="0"/>
                <a:cs typeface="Arial" panose="020B0604020202020204" pitchFamily="34" charset="0"/>
              </a:rPr>
              <a:t>Dienvidkurzemes reģionālais atkritumu apsaimniekošanas plāns tiek izstrādāts ievērojot </a:t>
            </a:r>
            <a:r>
              <a:rPr lang="lv-LV" sz="1800" dirty="0">
                <a:effectLst/>
                <a:latin typeface="Calibri" panose="020F0502020204030204" pitchFamily="34" charset="0"/>
                <a:ea typeface="Calibri" panose="020F0502020204030204" pitchFamily="34" charset="0"/>
              </a:rPr>
              <a:t>“Atkritumu apsaimniekošanas likuma” III nodaļu un MK 2021.gada 22.jūnija noteikumi Nr.397 „Noteikumi par atkritumu apsaimniekošanas valsts un reģionālajiem plāniem un atkritumu rašanās novēršanas programmu”</a:t>
            </a:r>
            <a:endParaRPr lang="lv-LV"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lv-LV" sz="1800" dirty="0">
                <a:effectLst/>
                <a:latin typeface="Calibri" panose="020F0502020204030204" pitchFamily="34" charset="0"/>
                <a:ea typeface="Calibri" panose="020F0502020204030204" pitchFamily="34" charset="0"/>
                <a:cs typeface="Calibri" panose="020F0502020204030204" pitchFamily="34" charset="0"/>
              </a:rPr>
              <a:t>Vispārējie principi DKRAAP izstrādē:</a:t>
            </a:r>
            <a:endParaRPr lang="lv-LV"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Plāns tiek izstrādāts ievērojot Latvijas Republikas un Eiropas Savienības spēkā esošo normatīvo aktu prasības atkritumu apsaimniekošanas jomā un AAVP paredzētos atkritumu apsaimniekošanas sistēmas attīstības virzienus, mērķus, un mērķu sasniegšanai veicamos uzdevumus</a:t>
            </a:r>
          </a:p>
          <a:p>
            <a:pPr algn="just">
              <a:lnSpc>
                <a:spcPct val="107000"/>
              </a:lnSpc>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Plāns tiek izstrādāts, ievērojot MK Noteikumu projektā “Noteikumi par atkritumu apsaimniekošanas reģioniem” noteiktās Dienvidkurzemes AAR robežas</a:t>
            </a:r>
          </a:p>
          <a:p>
            <a:pPr algn="just">
              <a:lnSpc>
                <a:spcPct val="107000"/>
              </a:lnSpc>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Plāns tiek izstrādāts balstoties uz pašvaldību un atkritumu apsaimniekošanas komersantu aptaujas rezultātā iegūtajiem un jaunākajiem publiskajos reģistros un datubāzēs pieejamiem datiem, kas raksturo reģiona sociāli ekonomiskos apstākļus, apsaimniekotos atkritumu apjomus, pieejamo infrastruktūru u.c. indikatorus</a:t>
            </a:r>
          </a:p>
          <a:p>
            <a:pPr algn="just">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Ievērojot normatīvo aktu prasības, izstrādājot DKRAAP tik</a:t>
            </a:r>
            <a:r>
              <a:rPr lang="en-US" sz="1800" dirty="0">
                <a:effectLst/>
                <a:latin typeface="Calibri" panose="020F0502020204030204" pitchFamily="34" charset="0"/>
                <a:ea typeface="Calibri" panose="020F0502020204030204" pitchFamily="34" charset="0"/>
                <a:cs typeface="Arial" panose="020B0604020202020204" pitchFamily="34" charset="0"/>
              </a:rPr>
              <a:t>a</a:t>
            </a:r>
            <a:r>
              <a:rPr lang="lv-LV" sz="1800" dirty="0">
                <a:effectLst/>
                <a:latin typeface="Calibri" panose="020F0502020204030204" pitchFamily="34" charset="0"/>
                <a:ea typeface="Calibri" panose="020F0502020204030204" pitchFamily="34" charset="0"/>
                <a:cs typeface="Arial" panose="020B0604020202020204" pitchFamily="34" charset="0"/>
              </a:rPr>
              <a:t> nodrošināta sabiedrības, organizāciju un institūciju informēšana un viedokļu uzklausīšana, tiks veiktas konsultācijas ar reģiona pašvaldībām, kompetentajām iestādēm un reģionā strādājošajiem atkritumu apsaimniekošanas komersantiem</a:t>
            </a:r>
            <a:endParaRPr lang="lv-LV" dirty="0"/>
          </a:p>
        </p:txBody>
      </p:sp>
      <p:sp>
        <p:nvSpPr>
          <p:cNvPr id="7" name="Slide Number Placeholder 6">
            <a:extLst>
              <a:ext uri="{FF2B5EF4-FFF2-40B4-BE49-F238E27FC236}">
                <a16:creationId xmlns:a16="http://schemas.microsoft.com/office/drawing/2014/main" id="{D5262129-8FB7-4251-348B-311AF861110E}"/>
              </a:ext>
            </a:extLst>
          </p:cNvPr>
          <p:cNvSpPr>
            <a:spLocks noGrp="1"/>
          </p:cNvSpPr>
          <p:nvPr>
            <p:ph type="sldNum" sz="quarter" idx="12"/>
          </p:nvPr>
        </p:nvSpPr>
        <p:spPr/>
        <p:txBody>
          <a:bodyPr/>
          <a:lstStyle/>
          <a:p>
            <a:fld id="{2E5A7346-834D-46EB-B6AF-5433C4166DD5}" type="slidenum">
              <a:rPr lang="lv-LV" smtClean="0"/>
              <a:t>2</a:t>
            </a:fld>
            <a:endParaRPr lang="lv-LV"/>
          </a:p>
        </p:txBody>
      </p:sp>
    </p:spTree>
    <p:extLst>
      <p:ext uri="{BB962C8B-B14F-4D97-AF65-F5344CB8AC3E}">
        <p14:creationId xmlns:p14="http://schemas.microsoft.com/office/powerpoint/2010/main" val="373926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16560"/>
            <a:ext cx="765302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Plāna īstenošanas laika grafiks II</a:t>
            </a:r>
          </a:p>
        </p:txBody>
      </p:sp>
      <p:sp>
        <p:nvSpPr>
          <p:cNvPr id="3" name="Content Placeholder 2"/>
          <p:cNvSpPr>
            <a:spLocks noGrp="1"/>
          </p:cNvSpPr>
          <p:nvPr>
            <p:ph idx="1"/>
          </p:nvPr>
        </p:nvSpPr>
        <p:spPr>
          <a:xfrm>
            <a:off x="822959" y="1463040"/>
            <a:ext cx="7543801" cy="4856480"/>
          </a:xfrm>
          <a:solidFill>
            <a:schemeClr val="bg1"/>
          </a:solidFill>
        </p:spPr>
        <p:txBody>
          <a:bodyPr>
            <a:normAutofit/>
          </a:bodyPr>
          <a:lstStyle/>
          <a:p>
            <a:pPr marL="0" indent="0">
              <a:spcBef>
                <a:spcPts val="600"/>
              </a:spcBef>
              <a:buNone/>
            </a:pPr>
            <a:endParaRPr lang="lv-LV" dirty="0"/>
          </a:p>
          <a:p>
            <a:pPr>
              <a:spcBef>
                <a:spcPts val="600"/>
              </a:spcBef>
              <a:buFont typeface="Wingdings" panose="05000000000000000000" pitchFamily="2" charset="2"/>
              <a:buChar char="q"/>
            </a:pPr>
            <a:endParaRPr lang="lv-LV" dirty="0"/>
          </a:p>
          <a:p>
            <a:pPr>
              <a:spcBef>
                <a:spcPts val="600"/>
              </a:spcBef>
            </a:pPr>
            <a:endParaRPr lang="lv-LV" dirty="0"/>
          </a:p>
        </p:txBody>
      </p:sp>
      <p:graphicFrame>
        <p:nvGraphicFramePr>
          <p:cNvPr id="5" name="Table 4">
            <a:extLst>
              <a:ext uri="{FF2B5EF4-FFF2-40B4-BE49-F238E27FC236}">
                <a16:creationId xmlns:a16="http://schemas.microsoft.com/office/drawing/2014/main" id="{E79D52E5-C112-0121-F7A2-600C66C2308C}"/>
              </a:ext>
            </a:extLst>
          </p:cNvPr>
          <p:cNvGraphicFramePr>
            <a:graphicFrameLocks noGrp="1"/>
          </p:cNvGraphicFramePr>
          <p:nvPr>
            <p:extLst>
              <p:ext uri="{D42A27DB-BD31-4B8C-83A1-F6EECF244321}">
                <p14:modId xmlns:p14="http://schemas.microsoft.com/office/powerpoint/2010/main" val="2783062795"/>
              </p:ext>
            </p:extLst>
          </p:nvPr>
        </p:nvGraphicFramePr>
        <p:xfrm>
          <a:off x="800100" y="1239520"/>
          <a:ext cx="7653020" cy="4856478"/>
        </p:xfrm>
        <a:graphic>
          <a:graphicData uri="http://schemas.openxmlformats.org/drawingml/2006/table">
            <a:tbl>
              <a:tblPr firstRow="1" firstCol="1" bandRow="1">
                <a:tableStyleId>{69CF1AB2-1976-4502-BF36-3FF5EA218861}</a:tableStyleId>
              </a:tblPr>
              <a:tblGrid>
                <a:gridCol w="4851115">
                  <a:extLst>
                    <a:ext uri="{9D8B030D-6E8A-4147-A177-3AD203B41FA5}">
                      <a16:colId xmlns:a16="http://schemas.microsoft.com/office/drawing/2014/main" val="3929942605"/>
                    </a:ext>
                  </a:extLst>
                </a:gridCol>
                <a:gridCol w="560021">
                  <a:extLst>
                    <a:ext uri="{9D8B030D-6E8A-4147-A177-3AD203B41FA5}">
                      <a16:colId xmlns:a16="http://schemas.microsoft.com/office/drawing/2014/main" val="2139616571"/>
                    </a:ext>
                  </a:extLst>
                </a:gridCol>
                <a:gridCol w="560021">
                  <a:extLst>
                    <a:ext uri="{9D8B030D-6E8A-4147-A177-3AD203B41FA5}">
                      <a16:colId xmlns:a16="http://schemas.microsoft.com/office/drawing/2014/main" val="264516648"/>
                    </a:ext>
                  </a:extLst>
                </a:gridCol>
                <a:gridCol w="560021">
                  <a:extLst>
                    <a:ext uri="{9D8B030D-6E8A-4147-A177-3AD203B41FA5}">
                      <a16:colId xmlns:a16="http://schemas.microsoft.com/office/drawing/2014/main" val="644746599"/>
                    </a:ext>
                  </a:extLst>
                </a:gridCol>
                <a:gridCol w="560021">
                  <a:extLst>
                    <a:ext uri="{9D8B030D-6E8A-4147-A177-3AD203B41FA5}">
                      <a16:colId xmlns:a16="http://schemas.microsoft.com/office/drawing/2014/main" val="409051448"/>
                    </a:ext>
                  </a:extLst>
                </a:gridCol>
                <a:gridCol w="561821">
                  <a:extLst>
                    <a:ext uri="{9D8B030D-6E8A-4147-A177-3AD203B41FA5}">
                      <a16:colId xmlns:a16="http://schemas.microsoft.com/office/drawing/2014/main" val="557487998"/>
                    </a:ext>
                  </a:extLst>
                </a:gridCol>
              </a:tblGrid>
              <a:tr h="543723">
                <a:tc>
                  <a:txBody>
                    <a:bodyPr/>
                    <a:lstStyle/>
                    <a:p>
                      <a:pPr algn="just">
                        <a:lnSpc>
                          <a:spcPct val="107000"/>
                        </a:lnSpc>
                        <a:spcAft>
                          <a:spcPts val="800"/>
                        </a:spcAft>
                      </a:pPr>
                      <a:r>
                        <a:rPr lang="lv-LV" sz="1600" dirty="0">
                          <a:effectLst/>
                        </a:rPr>
                        <a:t>Pasākums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2023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2024</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2025</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2026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2027</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8636342"/>
                  </a:ext>
                </a:extLst>
              </a:tr>
              <a:tr h="265690">
                <a:tc gridSpan="6">
                  <a:txBody>
                    <a:bodyPr/>
                    <a:lstStyle/>
                    <a:p>
                      <a:pPr algn="l">
                        <a:lnSpc>
                          <a:spcPct val="107000"/>
                        </a:lnSpc>
                        <a:spcAft>
                          <a:spcPts val="800"/>
                        </a:spcAft>
                      </a:pPr>
                      <a:r>
                        <a:rPr lang="lv-LV" sz="1600" dirty="0">
                          <a:effectLst/>
                        </a:rPr>
                        <a:t>Sabiedrības informēšanas un izglītošanas pasākumi</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732432455"/>
                  </a:ext>
                </a:extLst>
              </a:tr>
              <a:tr h="543723">
                <a:tc>
                  <a:txBody>
                    <a:bodyPr/>
                    <a:lstStyle/>
                    <a:p>
                      <a:pPr algn="just">
                        <a:lnSpc>
                          <a:spcPct val="107000"/>
                        </a:lnSpc>
                        <a:spcAft>
                          <a:spcPts val="800"/>
                        </a:spcAft>
                      </a:pPr>
                      <a:r>
                        <a:rPr lang="lv-LV" sz="1600" b="0" dirty="0">
                          <a:effectLst/>
                        </a:rPr>
                        <a:t>Sabiedrības informēšanas un izglītošanas pasākumi, kas vērsti uz atkritumu rašanās novēršanu </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13498992"/>
                  </a:ext>
                </a:extLst>
              </a:tr>
              <a:tr h="821756">
                <a:tc>
                  <a:txBody>
                    <a:bodyPr/>
                    <a:lstStyle/>
                    <a:p>
                      <a:pPr algn="just">
                        <a:lnSpc>
                          <a:spcPct val="107000"/>
                        </a:lnSpc>
                        <a:spcAft>
                          <a:spcPts val="800"/>
                        </a:spcAft>
                      </a:pPr>
                      <a:r>
                        <a:rPr lang="lv-LV" sz="1600" b="0" dirty="0">
                          <a:effectLst/>
                        </a:rPr>
                        <a:t>Sabiedrības informēšanas un izglītošanas pasākumi, kas vērsti uz atkritumu ražotāju iesaisti atkritumu dalītās vākšanas sistēmā</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02153866"/>
                  </a:ext>
                </a:extLst>
              </a:tr>
              <a:tr h="265690">
                <a:tc>
                  <a:txBody>
                    <a:bodyPr/>
                    <a:lstStyle/>
                    <a:p>
                      <a:pPr algn="just">
                        <a:lnSpc>
                          <a:spcPct val="107000"/>
                        </a:lnSpc>
                        <a:spcAft>
                          <a:spcPts val="800"/>
                        </a:spcAft>
                      </a:pPr>
                      <a:r>
                        <a:rPr lang="lv-LV" sz="1600" b="0" dirty="0">
                          <a:effectLst/>
                        </a:rPr>
                        <a:t>Informācijas pieejamības nodrošinājums </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152390317"/>
                  </a:ext>
                </a:extLst>
              </a:tr>
              <a:tr h="265690">
                <a:tc>
                  <a:txBody>
                    <a:bodyPr/>
                    <a:lstStyle/>
                    <a:p>
                      <a:pPr algn="just">
                        <a:lnSpc>
                          <a:spcPct val="107000"/>
                        </a:lnSpc>
                        <a:spcAft>
                          <a:spcPts val="800"/>
                        </a:spcAft>
                      </a:pPr>
                      <a:r>
                        <a:rPr lang="lv-LV" sz="1600" b="0" dirty="0">
                          <a:effectLst/>
                        </a:rPr>
                        <a:t>Izglītības kompetences centra darbības nodrošināšana </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33076296"/>
                  </a:ext>
                </a:extLst>
              </a:tr>
              <a:tr h="265690">
                <a:tc gridSpan="6">
                  <a:txBody>
                    <a:bodyPr/>
                    <a:lstStyle/>
                    <a:p>
                      <a:pPr algn="l">
                        <a:lnSpc>
                          <a:spcPct val="107000"/>
                        </a:lnSpc>
                        <a:spcAft>
                          <a:spcPts val="800"/>
                        </a:spcAft>
                      </a:pPr>
                      <a:r>
                        <a:rPr lang="lv-LV" sz="1600" dirty="0">
                          <a:effectLst/>
                        </a:rPr>
                        <a:t>Atkritumu sagatavošanas atkārtotai izmantošanai infrastruktūra</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387540354"/>
                  </a:ext>
                </a:extLst>
              </a:tr>
              <a:tr h="265690">
                <a:tc>
                  <a:txBody>
                    <a:bodyPr/>
                    <a:lstStyle/>
                    <a:p>
                      <a:pPr algn="just">
                        <a:lnSpc>
                          <a:spcPct val="107000"/>
                        </a:lnSpc>
                        <a:spcAft>
                          <a:spcPts val="800"/>
                        </a:spcAft>
                      </a:pPr>
                      <a:r>
                        <a:rPr lang="lv-LV" sz="1600" b="0" dirty="0">
                          <a:effectLst/>
                        </a:rPr>
                        <a:t>Preču savākšanas infrastruktūras izveide</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 </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1260108"/>
                  </a:ext>
                </a:extLst>
              </a:tr>
              <a:tr h="543723">
                <a:tc>
                  <a:txBody>
                    <a:bodyPr/>
                    <a:lstStyle/>
                    <a:p>
                      <a:pPr algn="just">
                        <a:lnSpc>
                          <a:spcPct val="107000"/>
                        </a:lnSpc>
                        <a:spcAft>
                          <a:spcPts val="800"/>
                        </a:spcAft>
                      </a:pPr>
                      <a:r>
                        <a:rPr lang="lv-LV" sz="1600" b="0" dirty="0">
                          <a:effectLst/>
                        </a:rPr>
                        <a:t>Preču labošanas un sagatavošanas atkārtotai izmantošanai punkta izveide</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 </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96424228"/>
                  </a:ext>
                </a:extLst>
              </a:tr>
              <a:tr h="265690">
                <a:tc gridSpan="6">
                  <a:txBody>
                    <a:bodyPr/>
                    <a:lstStyle/>
                    <a:p>
                      <a:pPr algn="l">
                        <a:lnSpc>
                          <a:spcPct val="107000"/>
                        </a:lnSpc>
                        <a:spcAft>
                          <a:spcPts val="800"/>
                        </a:spcAft>
                      </a:pPr>
                      <a:r>
                        <a:rPr lang="lv-LV" sz="1600" dirty="0">
                          <a:effectLst/>
                        </a:rPr>
                        <a:t>Atkritumu sagatavošanas pārstrādei un reģenerācijai infrastruktūras attīstība</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468085051"/>
                  </a:ext>
                </a:extLst>
              </a:tr>
              <a:tr h="265690">
                <a:tc>
                  <a:txBody>
                    <a:bodyPr/>
                    <a:lstStyle/>
                    <a:p>
                      <a:pPr algn="just">
                        <a:lnSpc>
                          <a:spcPct val="107000"/>
                        </a:lnSpc>
                        <a:spcAft>
                          <a:spcPts val="800"/>
                        </a:spcAft>
                      </a:pPr>
                      <a:r>
                        <a:rPr lang="lv-LV" sz="1600" b="0">
                          <a:effectLst/>
                        </a:rPr>
                        <a:t>Bioloģisko atkritumu pirmapstrādes iekārtas </a:t>
                      </a:r>
                      <a:endParaRPr lang="lv-LV" sz="1600" b="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 </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85561280"/>
                  </a:ext>
                </a:extLst>
              </a:tr>
              <a:tr h="543723">
                <a:tc>
                  <a:txBody>
                    <a:bodyPr/>
                    <a:lstStyle/>
                    <a:p>
                      <a:pPr algn="just">
                        <a:lnSpc>
                          <a:spcPct val="107000"/>
                        </a:lnSpc>
                        <a:spcAft>
                          <a:spcPts val="800"/>
                        </a:spcAft>
                      </a:pPr>
                      <a:r>
                        <a:rPr lang="lv-LV" sz="1600" b="0" dirty="0">
                          <a:effectLst/>
                        </a:rPr>
                        <a:t>No atkritumiem iegūta kurināmā ražošanas jaudu palielināšanas</a:t>
                      </a:r>
                      <a:endParaRPr lang="lv-LV"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 </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X</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X</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80997762"/>
                  </a:ext>
                </a:extLst>
              </a:tr>
            </a:tbl>
          </a:graphicData>
        </a:graphic>
      </p:graphicFrame>
      <p:sp>
        <p:nvSpPr>
          <p:cNvPr id="4" name="Slide Number Placeholder 3">
            <a:extLst>
              <a:ext uri="{FF2B5EF4-FFF2-40B4-BE49-F238E27FC236}">
                <a16:creationId xmlns:a16="http://schemas.microsoft.com/office/drawing/2014/main" id="{6FF43B7C-B5DC-30E5-E67A-DAA6AFE882EB}"/>
              </a:ext>
            </a:extLst>
          </p:cNvPr>
          <p:cNvSpPr>
            <a:spLocks noGrp="1"/>
          </p:cNvSpPr>
          <p:nvPr>
            <p:ph type="sldNum" sz="quarter" idx="12"/>
          </p:nvPr>
        </p:nvSpPr>
        <p:spPr/>
        <p:txBody>
          <a:bodyPr/>
          <a:lstStyle/>
          <a:p>
            <a:fld id="{2E5A7346-834D-46EB-B6AF-5433C4166DD5}" type="slidenum">
              <a:rPr lang="lv-LV" smtClean="0"/>
              <a:t>20</a:t>
            </a:fld>
            <a:endParaRPr lang="lv-LV"/>
          </a:p>
        </p:txBody>
      </p:sp>
    </p:spTree>
    <p:extLst>
      <p:ext uri="{BB962C8B-B14F-4D97-AF65-F5344CB8AC3E}">
        <p14:creationId xmlns:p14="http://schemas.microsoft.com/office/powerpoint/2010/main" val="3021167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416560"/>
            <a:ext cx="7653020" cy="540000"/>
          </a:xfrm>
        </p:spPr>
        <p:style>
          <a:lnRef idx="2">
            <a:schemeClr val="accent1"/>
          </a:lnRef>
          <a:fillRef idx="1">
            <a:schemeClr val="lt1"/>
          </a:fillRef>
          <a:effectRef idx="0">
            <a:schemeClr val="accent1"/>
          </a:effectRef>
          <a:fontRef idx="minor">
            <a:schemeClr val="dk1"/>
          </a:fontRef>
        </p:style>
        <p:txBody>
          <a:bodyPr>
            <a:noAutofit/>
          </a:bodyPr>
          <a:lstStyle/>
          <a:p>
            <a:r>
              <a:rPr lang="lv-LV" sz="2800" dirty="0"/>
              <a:t>Vides pārskata un Plāna akceptēšana</a:t>
            </a:r>
          </a:p>
        </p:txBody>
      </p:sp>
      <p:sp>
        <p:nvSpPr>
          <p:cNvPr id="3" name="Content Placeholder 2"/>
          <p:cNvSpPr>
            <a:spLocks noGrp="1"/>
          </p:cNvSpPr>
          <p:nvPr>
            <p:ph idx="1"/>
          </p:nvPr>
        </p:nvSpPr>
        <p:spPr>
          <a:xfrm>
            <a:off x="822959" y="1463040"/>
            <a:ext cx="7543801" cy="4856480"/>
          </a:xfrm>
          <a:solidFill>
            <a:schemeClr val="bg1"/>
          </a:solidFill>
        </p:spPr>
        <p:txBody>
          <a:bodyPr>
            <a:normAutofit/>
          </a:bodyPr>
          <a:lstStyle/>
          <a:p>
            <a:pPr algn="just">
              <a:buFont typeface="Wingdings" panose="05000000000000000000" pitchFamily="2" charset="2"/>
              <a:buChar char="q"/>
            </a:pPr>
            <a:r>
              <a:rPr lang="lv-LV" dirty="0"/>
              <a:t>Izpildītājs precizē Vides pārskatu un Plānu ņemot vērā sabiedriskās apspriešanas ietvaros saņemtos priekšlikumus un komentārus</a:t>
            </a:r>
          </a:p>
          <a:p>
            <a:pPr algn="just">
              <a:buFont typeface="Wingdings" panose="05000000000000000000" pitchFamily="2" charset="2"/>
              <a:buChar char="q"/>
            </a:pPr>
            <a:r>
              <a:rPr lang="lv-LV" dirty="0"/>
              <a:t>Precizētais Vides pārskats un Plāns tiek ievietots SIA «Liepājas RAS» un SIA «Geo Consultants» tīmekļvietnēs un iesniegts Vides pārraudzības valsts birojam (MK Nr. 20.</a:t>
            </a:r>
            <a:r>
              <a:rPr lang="lv-LV" baseline="30000" dirty="0"/>
              <a:t>1</a:t>
            </a:r>
            <a:r>
              <a:rPr lang="lv-LV" dirty="0"/>
              <a:t> punkts)</a:t>
            </a:r>
          </a:p>
          <a:p>
            <a:pPr algn="just">
              <a:buFont typeface="Wingdings" panose="05000000000000000000" pitchFamily="2" charset="2"/>
              <a:buChar char="q"/>
            </a:pPr>
            <a:r>
              <a:rPr lang="lv-LV" dirty="0"/>
              <a:t>Vides pārraudzības valsts birojs 30 dienu laikā sniedz atzinumu par vides pārskata projektu (MK Nr. 157 21. punkts)</a:t>
            </a:r>
          </a:p>
          <a:p>
            <a:pPr algn="just">
              <a:buFont typeface="Wingdings" panose="05000000000000000000" pitchFamily="2" charset="2"/>
              <a:buChar char="q"/>
            </a:pPr>
            <a:r>
              <a:rPr lang="lv-LV" dirty="0"/>
              <a:t>Pēc pozitīva vides pārraudzības valsts biroja atzinuma saņemšanas reģionālais atkritumu apsaimniekošanas plāns tiek nodots apstiprināšanai atkritumu apsaimniekošanas reģionam piekritīgajās pašvaldībās</a:t>
            </a:r>
          </a:p>
          <a:p>
            <a:pPr algn="just">
              <a:buFont typeface="Wingdings" panose="05000000000000000000" pitchFamily="2" charset="2"/>
              <a:buChar char="q"/>
            </a:pPr>
            <a:r>
              <a:rPr lang="lv-LV" dirty="0"/>
              <a:t>Plāns stājas spēkā no brīža, kad to ir apstiprinājušas visas atkritumu apsaimniekošanas reģionam piekritīgās pašvaldības</a:t>
            </a:r>
          </a:p>
          <a:p>
            <a:pPr marL="0" indent="0" algn="just">
              <a:buNone/>
            </a:pPr>
            <a:endParaRPr lang="en-GB" i="1" dirty="0">
              <a:solidFill>
                <a:schemeClr val="accent2"/>
              </a:solidFill>
            </a:endParaRPr>
          </a:p>
        </p:txBody>
      </p:sp>
      <p:sp>
        <p:nvSpPr>
          <p:cNvPr id="4" name="Slide Number Placeholder 3">
            <a:extLst>
              <a:ext uri="{FF2B5EF4-FFF2-40B4-BE49-F238E27FC236}">
                <a16:creationId xmlns:a16="http://schemas.microsoft.com/office/drawing/2014/main" id="{6FF43B7C-B5DC-30E5-E67A-DAA6AFE882EB}"/>
              </a:ext>
            </a:extLst>
          </p:cNvPr>
          <p:cNvSpPr>
            <a:spLocks noGrp="1"/>
          </p:cNvSpPr>
          <p:nvPr>
            <p:ph type="sldNum" sz="quarter" idx="12"/>
          </p:nvPr>
        </p:nvSpPr>
        <p:spPr/>
        <p:txBody>
          <a:bodyPr/>
          <a:lstStyle/>
          <a:p>
            <a:fld id="{2E5A7346-834D-46EB-B6AF-5433C4166DD5}" type="slidenum">
              <a:rPr lang="lv-LV" smtClean="0"/>
              <a:t>21</a:t>
            </a:fld>
            <a:endParaRPr lang="lv-LV"/>
          </a:p>
        </p:txBody>
      </p:sp>
    </p:spTree>
    <p:extLst>
      <p:ext uri="{BB962C8B-B14F-4D97-AF65-F5344CB8AC3E}">
        <p14:creationId xmlns:p14="http://schemas.microsoft.com/office/powerpoint/2010/main" val="4190255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lv-LV" dirty="0"/>
          </a:p>
          <a:p>
            <a:pPr algn="ctr"/>
            <a:endParaRPr lang="lv-LV" dirty="0"/>
          </a:p>
          <a:p>
            <a:pPr algn="ctr"/>
            <a:r>
              <a:rPr lang="lv-LV" sz="2400" dirty="0"/>
              <a:t>Paldies par uzmanību!</a:t>
            </a:r>
          </a:p>
          <a:p>
            <a:pPr>
              <a:spcBef>
                <a:spcPts val="0"/>
              </a:spcBef>
              <a:spcAft>
                <a:spcPts val="600"/>
              </a:spcAft>
            </a:pPr>
            <a:endParaRPr lang="lv-LV" dirty="0"/>
          </a:p>
          <a:p>
            <a:pPr>
              <a:spcBef>
                <a:spcPts val="0"/>
              </a:spcBef>
              <a:spcAft>
                <a:spcPts val="600"/>
              </a:spcAft>
            </a:pPr>
            <a:endParaRPr lang="lv-LV" dirty="0"/>
          </a:p>
          <a:p>
            <a:pPr>
              <a:spcBef>
                <a:spcPts val="400"/>
              </a:spcBef>
              <a:spcAft>
                <a:spcPts val="0"/>
              </a:spcAft>
            </a:pPr>
            <a:r>
              <a:rPr lang="lv-LV" dirty="0"/>
              <a:t>SIA “Geo Consultants”</a:t>
            </a:r>
          </a:p>
          <a:p>
            <a:pPr>
              <a:spcBef>
                <a:spcPts val="400"/>
              </a:spcBef>
              <a:spcAft>
                <a:spcPts val="0"/>
              </a:spcAft>
            </a:pPr>
            <a:r>
              <a:rPr lang="lv-LV" dirty="0"/>
              <a:t>Adrese: Olīvu iela 9, Rīga, LV-1004, Latvija</a:t>
            </a:r>
          </a:p>
          <a:p>
            <a:pPr>
              <a:spcBef>
                <a:spcPts val="400"/>
              </a:spcBef>
              <a:spcAft>
                <a:spcPts val="0"/>
              </a:spcAft>
            </a:pPr>
            <a:r>
              <a:rPr lang="lv-LV" dirty="0"/>
              <a:t>Tālr.: +371 6 7627 504</a:t>
            </a:r>
          </a:p>
          <a:p>
            <a:pPr>
              <a:spcBef>
                <a:spcPts val="400"/>
              </a:spcBef>
              <a:spcAft>
                <a:spcPts val="0"/>
              </a:spcAft>
            </a:pPr>
            <a:r>
              <a:rPr lang="lv-LV" dirty="0"/>
              <a:t>E-pasts: gc@geoconsultants.lv</a:t>
            </a:r>
          </a:p>
          <a:p>
            <a:pPr>
              <a:spcBef>
                <a:spcPts val="400"/>
              </a:spcBef>
              <a:spcAft>
                <a:spcPts val="0"/>
              </a:spcAft>
            </a:pPr>
            <a:r>
              <a:rPr lang="lv-LV" dirty="0" err="1"/>
              <a:t>Web</a:t>
            </a:r>
            <a:r>
              <a:rPr lang="lv-LV" dirty="0"/>
              <a:t>: </a:t>
            </a:r>
            <a:r>
              <a:rPr lang="lv-LV" dirty="0">
                <a:hlinkClick r:id="rId2"/>
              </a:rPr>
              <a:t>www.geoconsultants.lv</a:t>
            </a:r>
            <a:endParaRPr lang="lv-LV" dirty="0"/>
          </a:p>
          <a:p>
            <a:pPr>
              <a:spcBef>
                <a:spcPts val="400"/>
              </a:spcBef>
              <a:spcAft>
                <a:spcPts val="0"/>
              </a:spcAft>
            </a:pPr>
            <a:endParaRPr lang="lv-LV" dirty="0"/>
          </a:p>
          <a:p>
            <a:endParaRPr lang="lv-LV" dirty="0"/>
          </a:p>
        </p:txBody>
      </p:sp>
      <p:graphicFrame>
        <p:nvGraphicFramePr>
          <p:cNvPr id="4" name="Object 3"/>
          <p:cNvGraphicFramePr>
            <a:graphicFrameLocks noChangeAspect="1"/>
          </p:cNvGraphicFramePr>
          <p:nvPr>
            <p:extLst>
              <p:ext uri="{D42A27DB-BD31-4B8C-83A1-F6EECF244321}">
                <p14:modId xmlns:p14="http://schemas.microsoft.com/office/powerpoint/2010/main" val="2940570195"/>
              </p:ext>
            </p:extLst>
          </p:nvPr>
        </p:nvGraphicFramePr>
        <p:xfrm>
          <a:off x="822960" y="411156"/>
          <a:ext cx="1812433" cy="1234598"/>
        </p:xfrm>
        <a:graphic>
          <a:graphicData uri="http://schemas.openxmlformats.org/presentationml/2006/ole">
            <mc:AlternateContent xmlns:mc="http://schemas.openxmlformats.org/markup-compatibility/2006">
              <mc:Choice xmlns:v="urn:schemas-microsoft-com:vml" Requires="v">
                <p:oleObj name="Unknown" r:id="rId3" imgW="1020468" imgH="695134" progId="CorelDRAW.Graphic.11">
                  <p:embed/>
                </p:oleObj>
              </mc:Choice>
              <mc:Fallback>
                <p:oleObj name="Unknown" r:id="rId3" imgW="1020468" imgH="695134" progId="CorelDRAW.Graphic.11">
                  <p:embed/>
                  <p:pic>
                    <p:nvPicPr>
                      <p:cNvPr id="0" name=""/>
                      <p:cNvPicPr/>
                      <p:nvPr/>
                    </p:nvPicPr>
                    <p:blipFill>
                      <a:blip r:embed="rId4"/>
                      <a:stretch>
                        <a:fillRect/>
                      </a:stretch>
                    </p:blipFill>
                    <p:spPr>
                      <a:xfrm>
                        <a:off x="822960" y="411156"/>
                        <a:ext cx="1812433" cy="123459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C76D52EE-216E-ECD8-9EEC-68835D39C95A}"/>
              </a:ext>
            </a:extLst>
          </p:cNvPr>
          <p:cNvSpPr>
            <a:spLocks noGrp="1"/>
          </p:cNvSpPr>
          <p:nvPr>
            <p:ph type="sldNum" sz="quarter" idx="12"/>
          </p:nvPr>
        </p:nvSpPr>
        <p:spPr/>
        <p:txBody>
          <a:bodyPr/>
          <a:lstStyle/>
          <a:p>
            <a:fld id="{2E5A7346-834D-46EB-B6AF-5433C4166DD5}" type="slidenum">
              <a:rPr lang="lv-LV" smtClean="0"/>
              <a:t>22</a:t>
            </a:fld>
            <a:endParaRPr lang="lv-LV"/>
          </a:p>
        </p:txBody>
      </p:sp>
    </p:spTree>
    <p:extLst>
      <p:ext uri="{BB962C8B-B14F-4D97-AF65-F5344CB8AC3E}">
        <p14:creationId xmlns:p14="http://schemas.microsoft.com/office/powerpoint/2010/main" val="2397878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56430-BF58-52C1-766C-BDA6AEFCF435}"/>
              </a:ext>
            </a:extLst>
          </p:cNvPr>
          <p:cNvSpPr txBox="1"/>
          <p:nvPr/>
        </p:nvSpPr>
        <p:spPr>
          <a:xfrm>
            <a:off x="800100" y="1524001"/>
            <a:ext cx="8171180" cy="274319"/>
          </a:xfrm>
          <a:prstGeom prst="rect">
            <a:avLst/>
          </a:prstGeom>
          <a:solidFill>
            <a:schemeClr val="bg1"/>
          </a:solidFill>
        </p:spPr>
        <p:txBody>
          <a:bodyPr wrap="square">
            <a:spAutoFit/>
          </a:bodyPr>
          <a:lstStyle/>
          <a:p>
            <a:pPr algn="l">
              <a:lnSpc>
                <a:spcPct val="107000"/>
              </a:lnSpc>
              <a:spcAft>
                <a:spcPts val="800"/>
              </a:spcAft>
            </a:pP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800100" y="356012"/>
            <a:ext cx="7560000" cy="771748"/>
          </a:xfrm>
        </p:spPr>
        <p:style>
          <a:lnRef idx="2">
            <a:schemeClr val="accent1"/>
          </a:lnRef>
          <a:fillRef idx="1">
            <a:schemeClr val="lt1"/>
          </a:fillRef>
          <a:effectRef idx="0">
            <a:schemeClr val="accent1"/>
          </a:effectRef>
          <a:fontRef idx="minor">
            <a:schemeClr val="dk1"/>
          </a:fontRef>
        </p:style>
        <p:txBody>
          <a:bodyPr anchor="ctr">
            <a:noAutofit/>
          </a:bodyPr>
          <a:lstStyle/>
          <a:p>
            <a:r>
              <a:rPr lang="lv-LV" sz="2800" dirty="0"/>
              <a:t>Plāna vides pārskats un stratēģiskais ietekmes uz vidi novērtējums</a:t>
            </a:r>
          </a:p>
        </p:txBody>
      </p:sp>
      <p:sp>
        <p:nvSpPr>
          <p:cNvPr id="4" name="Rectangle 3">
            <a:extLst>
              <a:ext uri="{FF2B5EF4-FFF2-40B4-BE49-F238E27FC236}">
                <a16:creationId xmlns:a16="http://schemas.microsoft.com/office/drawing/2014/main" id="{80250E68-E03F-B803-F9EC-0D4B1E8F1458}"/>
              </a:ext>
            </a:extLst>
          </p:cNvPr>
          <p:cNvSpPr/>
          <p:nvPr/>
        </p:nvSpPr>
        <p:spPr>
          <a:xfrm>
            <a:off x="2631440" y="4389120"/>
            <a:ext cx="2418080" cy="94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Content Placeholder 2">
            <a:extLst>
              <a:ext uri="{FF2B5EF4-FFF2-40B4-BE49-F238E27FC236}">
                <a16:creationId xmlns:a16="http://schemas.microsoft.com/office/drawing/2014/main" id="{E40FB203-C9A6-277A-DBEC-E8FC36D0F95E}"/>
              </a:ext>
            </a:extLst>
          </p:cNvPr>
          <p:cNvSpPr>
            <a:spLocks noGrp="1"/>
          </p:cNvSpPr>
          <p:nvPr>
            <p:ph idx="1"/>
          </p:nvPr>
        </p:nvSpPr>
        <p:spPr>
          <a:xfrm>
            <a:off x="800099" y="1229042"/>
            <a:ext cx="7543801" cy="5090478"/>
          </a:xfrm>
        </p:spPr>
        <p:txBody>
          <a:bodyPr>
            <a:normAutofit lnSpcReduction="10000"/>
          </a:bodyPr>
          <a:lstStyle/>
          <a:p>
            <a:pPr algn="just">
              <a:buFont typeface="Wingdings" panose="05000000000000000000" pitchFamily="2" charset="2"/>
              <a:buChar char="q"/>
            </a:pPr>
            <a:r>
              <a:rPr lang="lv-LV" sz="1700" dirty="0"/>
              <a:t>Atbilstoši likuma “Par ietekmes uz vidi novērtējumu” 4. panta 3. daļas 1. punktā noteiktajiem stratēģiskais ietekmes uz vidi novērtējums veicams plānošanas dokumentiem, kas ietver arī atkritumu apsaimniekošanas jomu un plānošanas dokumentus, kuri saistīti ar reģionālo attīstību. </a:t>
            </a:r>
          </a:p>
          <a:p>
            <a:pPr algn="just">
              <a:buFont typeface="Wingdings" panose="05000000000000000000" pitchFamily="2" charset="2"/>
              <a:buChar char="q"/>
            </a:pPr>
            <a:r>
              <a:rPr lang="lv-LV" sz="1700" dirty="0"/>
              <a:t>Vides pārraudzības valsts biroja 2022. gada 12. jūlija lēmums Nr. 4-02/40/2022 par stratēģiskā ietekmes uz vidi novērtējuma procedūras piemērošanu plānošanas dokumentam “Dienvidkurzemes reģionālais atkritumu apsaimniekošanas plāns 2023. – 2027. gadam”. </a:t>
            </a:r>
          </a:p>
          <a:p>
            <a:pPr algn="just">
              <a:buFont typeface="Wingdings" panose="05000000000000000000" pitchFamily="2" charset="2"/>
              <a:buChar char="q"/>
            </a:pPr>
            <a:r>
              <a:rPr lang="lv-LV" sz="1700" dirty="0"/>
              <a:t>Ministru kabineta 2004. gada 23. marta noteikumi Nr. 157 “Kārtība, kādā veicams ietekmes uz vidi stratēģiskais novērtējums” (turpmāk - MK Nr.157).</a:t>
            </a:r>
          </a:p>
          <a:p>
            <a:pPr algn="just">
              <a:buFont typeface="Wingdings" panose="05000000000000000000" pitchFamily="2" charset="2"/>
              <a:buChar char="q"/>
            </a:pPr>
            <a:r>
              <a:rPr lang="lv-LV" sz="1700" dirty="0">
                <a:effectLst/>
                <a:ea typeface="Calibri" panose="020F0502020204030204" pitchFamily="34" charset="0"/>
                <a:cs typeface="Times New Roman" panose="02020603050405020304" pitchFamily="18" charset="0"/>
              </a:rPr>
              <a:t>Sabiedriskās apspriešanas laika posms no 2022. gada </a:t>
            </a:r>
            <a:r>
              <a:rPr lang="lv-LV" sz="1700" dirty="0">
                <a:effectLst/>
                <a:ea typeface="Calibri" panose="020F0502020204030204" pitchFamily="34" charset="0"/>
              </a:rPr>
              <a:t>27. </a:t>
            </a:r>
            <a:r>
              <a:rPr lang="lv-LV" sz="1700" dirty="0">
                <a:ea typeface="Calibri" panose="020F0502020204030204" pitchFamily="34" charset="0"/>
              </a:rPr>
              <a:t>septembra</a:t>
            </a:r>
            <a:r>
              <a:rPr lang="lv-LV" sz="1700" dirty="0">
                <a:effectLst/>
                <a:ea typeface="Calibri" panose="020F0502020204030204" pitchFamily="34" charset="0"/>
              </a:rPr>
              <a:t> līdz 31. oktobrim (minimālais termiņš 30 dienas, saskaņā ar </a:t>
            </a:r>
            <a:r>
              <a:rPr lang="lv-LV" sz="1700" dirty="0">
                <a:effectLst/>
                <a:ea typeface="Times New Roman" panose="02020603050405020304" pitchFamily="18" charset="0"/>
              </a:rPr>
              <a:t>MK Nr</a:t>
            </a:r>
            <a:r>
              <a:rPr lang="lv-LV" sz="1700" dirty="0">
                <a:ea typeface="Times New Roman" panose="02020603050405020304" pitchFamily="18" charset="0"/>
              </a:rPr>
              <a:t>.157 12.5. punktu</a:t>
            </a:r>
            <a:r>
              <a:rPr lang="lv-LV" sz="1700" dirty="0">
                <a:effectLst/>
                <a:ea typeface="Calibri" panose="020F0502020204030204" pitchFamily="34" charset="0"/>
              </a:rPr>
              <a:t>)</a:t>
            </a:r>
            <a:r>
              <a:rPr lang="lv-LV" sz="1700" dirty="0">
                <a:ea typeface="Calibri" panose="020F0502020204030204" pitchFamily="34" charset="0"/>
                <a:cs typeface="Times New Roman" panose="02020603050405020304" pitchFamily="18" charset="0"/>
              </a:rPr>
              <a:t>, nodrošinot iespēju sabiedrībai izteikt priekšlikumus par Plāna un SIVN projektu.</a:t>
            </a:r>
          </a:p>
          <a:p>
            <a:pPr algn="just">
              <a:buFont typeface="Wingdings" panose="05000000000000000000" pitchFamily="2" charset="2"/>
              <a:buChar char="q"/>
            </a:pPr>
            <a:r>
              <a:rPr lang="lv-LV" sz="1700" dirty="0">
                <a:effectLst/>
                <a:ea typeface="Calibri" panose="020F0502020204030204" pitchFamily="34" charset="0"/>
                <a:cs typeface="Times New Roman" panose="02020603050405020304" pitchFamily="18" charset="0"/>
              </a:rPr>
              <a:t>Projekta materiāli</a:t>
            </a:r>
            <a:r>
              <a:rPr lang="lv-LV" sz="1700" dirty="0">
                <a:ea typeface="Calibri" panose="020F0502020204030204" pitchFamily="34" charset="0"/>
                <a:cs typeface="Times New Roman" panose="02020603050405020304" pitchFamily="18" charset="0"/>
              </a:rPr>
              <a:t> pieejami</a:t>
            </a:r>
            <a:r>
              <a:rPr lang="lv-LV" sz="1700" dirty="0">
                <a:effectLst/>
                <a:ea typeface="Calibri" panose="020F0502020204030204" pitchFamily="34" charset="0"/>
                <a:cs typeface="Times New Roman" panose="02020603050405020304" pitchFamily="18" charset="0"/>
              </a:rPr>
              <a:t>: </a:t>
            </a:r>
            <a:r>
              <a:rPr lang="lv-LV" sz="1700"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www.liepajasras.lv</a:t>
            </a:r>
            <a:r>
              <a:rPr lang="lv-LV" sz="1700" dirty="0">
                <a:effectLst/>
                <a:ea typeface="Calibri" panose="020F0502020204030204" pitchFamily="34" charset="0"/>
                <a:cs typeface="Times New Roman" panose="02020603050405020304" pitchFamily="18" charset="0"/>
              </a:rPr>
              <a:t>; </a:t>
            </a:r>
            <a:r>
              <a:rPr lang="lv-LV" sz="1700" dirty="0">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www.geoconsultants.lv</a:t>
            </a:r>
            <a:r>
              <a:rPr lang="lv-LV" sz="1700" dirty="0">
                <a:effectLst/>
                <a:ea typeface="Calibri" panose="020F0502020204030204" pitchFamily="34" charset="0"/>
                <a:cs typeface="Times New Roman" panose="02020603050405020304" pitchFamily="18" charset="0"/>
              </a:rPr>
              <a:t>; </a:t>
            </a:r>
            <a:r>
              <a:rPr lang="lv-LV" sz="1700" dirty="0">
                <a:effectLs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www.vpvb.gov.lv</a:t>
            </a:r>
            <a:r>
              <a:rPr lang="lv-LV" sz="1700" dirty="0">
                <a:effectLst/>
                <a:ea typeface="Calibri" panose="020F0502020204030204" pitchFamily="34" charset="0"/>
                <a:cs typeface="Times New Roman" panose="02020603050405020304" pitchFamily="18" charset="0"/>
              </a:rPr>
              <a:t>; </a:t>
            </a:r>
            <a:r>
              <a:rPr lang="lv-LV" sz="1700" dirty="0">
                <a:effectLst/>
                <a:ea typeface="Calibri" panose="020F0502020204030204" pitchFamily="34" charset="0"/>
              </a:rPr>
              <a:t>Dienvidkurzemes novada pašvaldībā; Liepājas valstspilsētas pašvaldībā; Kuldīgas novada pašvaldībā; Saldus novada pašvaldībā;</a:t>
            </a:r>
            <a:endParaRPr lang="lv-LV" sz="1700" dirty="0">
              <a:effectLst/>
              <a:ea typeface="Calibri" panose="020F0502020204030204" pitchFamily="34" charset="0"/>
              <a:cs typeface="Times New Roman" panose="02020603050405020304" pitchFamily="18" charset="0"/>
            </a:endParaRPr>
          </a:p>
          <a:p>
            <a:pPr algn="just">
              <a:buFont typeface="Wingdings" panose="05000000000000000000" pitchFamily="2" charset="2"/>
              <a:buChar char="q"/>
            </a:pPr>
            <a:r>
              <a:rPr lang="lv-LV" sz="1700" dirty="0">
                <a:effectLst/>
                <a:ea typeface="Calibri" panose="020F0502020204030204" pitchFamily="34" charset="0"/>
                <a:cs typeface="Times New Roman" panose="02020603050405020304" pitchFamily="18" charset="0"/>
              </a:rPr>
              <a:t>Plāna un </a:t>
            </a:r>
            <a:r>
              <a:rPr lang="lv-LV" sz="1700" dirty="0">
                <a:solidFill>
                  <a:srgbClr val="000000"/>
                </a:solidFill>
                <a:effectLst/>
                <a:ea typeface="Calibri" panose="020F0502020204030204" pitchFamily="34" charset="0"/>
                <a:cs typeface="Times New Roman" panose="02020603050405020304" pitchFamily="18" charset="0"/>
              </a:rPr>
              <a:t>SIVN vides pārskata projekta sabiedriskā apspriešana </a:t>
            </a:r>
            <a:r>
              <a:rPr lang="lv-LV" sz="1700" dirty="0">
                <a:effectLst/>
                <a:ea typeface="Calibri" panose="020F0502020204030204" pitchFamily="34" charset="0"/>
                <a:cs typeface="Times New Roman" panose="02020603050405020304" pitchFamily="18" charset="0"/>
              </a:rPr>
              <a:t>ir organizēta klātienē SIA “Liepājas RAS” administrācijas ēkā, vienlaikus interesentiem ir nodrošināta dalība arī tiešsaistē.</a:t>
            </a:r>
            <a:endParaRPr lang="lv-LV" sz="1700" dirty="0">
              <a:ea typeface="Calibri" panose="020F0502020204030204" pitchFamily="34" charset="0"/>
              <a:cs typeface="Times New Roman" panose="02020603050405020304" pitchFamily="18" charset="0"/>
            </a:endParaRPr>
          </a:p>
          <a:p>
            <a:pPr algn="just">
              <a:buFont typeface="Wingdings" panose="05000000000000000000" pitchFamily="2" charset="2"/>
              <a:buChar char="q"/>
            </a:pPr>
            <a:endParaRPr lang="lv-LV" sz="1700" dirty="0"/>
          </a:p>
          <a:p>
            <a:pPr algn="just"/>
            <a:endParaRPr lang="lv-LV" dirty="0"/>
          </a:p>
        </p:txBody>
      </p:sp>
      <p:sp>
        <p:nvSpPr>
          <p:cNvPr id="7" name="Slide Number Placeholder 6">
            <a:extLst>
              <a:ext uri="{FF2B5EF4-FFF2-40B4-BE49-F238E27FC236}">
                <a16:creationId xmlns:a16="http://schemas.microsoft.com/office/drawing/2014/main" id="{D5262129-8FB7-4251-348B-311AF861110E}"/>
              </a:ext>
            </a:extLst>
          </p:cNvPr>
          <p:cNvSpPr>
            <a:spLocks noGrp="1"/>
          </p:cNvSpPr>
          <p:nvPr>
            <p:ph type="sldNum" sz="quarter" idx="12"/>
          </p:nvPr>
        </p:nvSpPr>
        <p:spPr/>
        <p:txBody>
          <a:bodyPr/>
          <a:lstStyle/>
          <a:p>
            <a:fld id="{2E5A7346-834D-46EB-B6AF-5433C4166DD5}" type="slidenum">
              <a:rPr lang="lv-LV" smtClean="0"/>
              <a:t>3</a:t>
            </a:fld>
            <a:endParaRPr lang="lv-LV"/>
          </a:p>
        </p:txBody>
      </p:sp>
    </p:spTree>
    <p:extLst>
      <p:ext uri="{BB962C8B-B14F-4D97-AF65-F5344CB8AC3E}">
        <p14:creationId xmlns:p14="http://schemas.microsoft.com/office/powerpoint/2010/main" val="117017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56430-BF58-52C1-766C-BDA6AEFCF435}"/>
              </a:ext>
            </a:extLst>
          </p:cNvPr>
          <p:cNvSpPr txBox="1"/>
          <p:nvPr/>
        </p:nvSpPr>
        <p:spPr>
          <a:xfrm>
            <a:off x="800100" y="1524001"/>
            <a:ext cx="8171180" cy="274319"/>
          </a:xfrm>
          <a:prstGeom prst="rect">
            <a:avLst/>
          </a:prstGeom>
          <a:solidFill>
            <a:schemeClr val="bg1"/>
          </a:solidFill>
        </p:spPr>
        <p:txBody>
          <a:bodyPr wrap="square">
            <a:spAutoFit/>
          </a:bodyPr>
          <a:lstStyle/>
          <a:p>
            <a:pPr algn="l">
              <a:lnSpc>
                <a:spcPct val="107000"/>
              </a:lnSpc>
              <a:spcAft>
                <a:spcPts val="800"/>
              </a:spcAft>
            </a:pP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800100" y="356012"/>
            <a:ext cx="7560000" cy="540000"/>
          </a:xfrm>
        </p:spPr>
        <p:style>
          <a:lnRef idx="2">
            <a:schemeClr val="accent1"/>
          </a:lnRef>
          <a:fillRef idx="1">
            <a:schemeClr val="lt1"/>
          </a:fillRef>
          <a:effectRef idx="0">
            <a:schemeClr val="accent1"/>
          </a:effectRef>
          <a:fontRef idx="minor">
            <a:schemeClr val="dk1"/>
          </a:fontRef>
        </p:style>
        <p:txBody>
          <a:bodyPr anchor="ctr">
            <a:noAutofit/>
          </a:bodyPr>
          <a:lstStyle/>
          <a:p>
            <a:r>
              <a:rPr lang="lv-LV" sz="2800" dirty="0"/>
              <a:t>Konsultācijas un saņemtie viedokļi</a:t>
            </a:r>
          </a:p>
        </p:txBody>
      </p:sp>
      <p:sp>
        <p:nvSpPr>
          <p:cNvPr id="4" name="Rectangle 3">
            <a:extLst>
              <a:ext uri="{FF2B5EF4-FFF2-40B4-BE49-F238E27FC236}">
                <a16:creationId xmlns:a16="http://schemas.microsoft.com/office/drawing/2014/main" id="{80250E68-E03F-B803-F9EC-0D4B1E8F1458}"/>
              </a:ext>
            </a:extLst>
          </p:cNvPr>
          <p:cNvSpPr/>
          <p:nvPr/>
        </p:nvSpPr>
        <p:spPr>
          <a:xfrm>
            <a:off x="2631440" y="4389120"/>
            <a:ext cx="2418080" cy="94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5" name="Content Placeholder 2">
            <a:extLst>
              <a:ext uri="{FF2B5EF4-FFF2-40B4-BE49-F238E27FC236}">
                <a16:creationId xmlns:a16="http://schemas.microsoft.com/office/drawing/2014/main" id="{E40FB203-C9A6-277A-DBEC-E8FC36D0F95E}"/>
              </a:ext>
            </a:extLst>
          </p:cNvPr>
          <p:cNvSpPr>
            <a:spLocks noGrp="1"/>
          </p:cNvSpPr>
          <p:nvPr>
            <p:ph idx="1"/>
          </p:nvPr>
        </p:nvSpPr>
        <p:spPr>
          <a:xfrm>
            <a:off x="800099" y="1229042"/>
            <a:ext cx="7543801" cy="5090478"/>
          </a:xfrm>
        </p:spPr>
        <p:txBody>
          <a:bodyPr>
            <a:normAutofit/>
          </a:bodyPr>
          <a:lstStyle/>
          <a:p>
            <a:pPr algn="just">
              <a:buFont typeface="Wingdings" panose="05000000000000000000" pitchFamily="2" charset="2"/>
              <a:buChar char="q"/>
            </a:pPr>
            <a:r>
              <a:rPr lang="lv-LV" sz="1800" dirty="0"/>
              <a:t>Vides pārskata sagatavošanas laikā ir notikušas konsultācijas ar Valsts vides dienestu, Dabas aizsardzības pārvaldes Kurzemes reģionālo administrāciju un Veselības inspekciju. </a:t>
            </a:r>
          </a:p>
          <a:p>
            <a:pPr algn="just">
              <a:buFont typeface="Wingdings" panose="05000000000000000000" pitchFamily="2" charset="2"/>
              <a:buChar char="q"/>
            </a:pPr>
            <a:r>
              <a:rPr lang="lv-LV" sz="1800" dirty="0"/>
              <a:t>Sabiedriskās apspriešanas ietvaros ir saņemti šādi viedokļi:</a:t>
            </a:r>
          </a:p>
          <a:p>
            <a:pPr lvl="1" algn="just">
              <a:buFont typeface="Wingdings" panose="05000000000000000000" pitchFamily="2" charset="2"/>
              <a:buChar char="q"/>
            </a:pPr>
            <a:r>
              <a:rPr lang="lv-LV" dirty="0"/>
              <a:t>2022. gada 12. oktobrī Dabas aizsardzības pārvaldes Kurzemes reģionālā administrācijas vēstule Nr. 4.8/5591/2022-N (nav iebildumu, priekšlikumu);</a:t>
            </a:r>
            <a:endParaRPr lang="en-US" dirty="0"/>
          </a:p>
          <a:p>
            <a:pPr lvl="1" algn="just">
              <a:buFont typeface="Wingdings" panose="05000000000000000000" pitchFamily="2" charset="2"/>
              <a:buChar char="q"/>
            </a:pPr>
            <a:r>
              <a:rPr lang="en-US" dirty="0"/>
              <a:t>2022. </a:t>
            </a:r>
            <a:r>
              <a:rPr lang="en-US" dirty="0" err="1"/>
              <a:t>gada</a:t>
            </a:r>
            <a:r>
              <a:rPr lang="en-US" dirty="0"/>
              <a:t> 18. </a:t>
            </a:r>
            <a:r>
              <a:rPr lang="en-US" dirty="0" err="1"/>
              <a:t>oktobrī</a:t>
            </a:r>
            <a:r>
              <a:rPr lang="en-US" dirty="0"/>
              <a:t> </a:t>
            </a:r>
            <a:r>
              <a:rPr lang="en-US" dirty="0" err="1"/>
              <a:t>Veselības</a:t>
            </a:r>
            <a:r>
              <a:rPr lang="en-US" dirty="0"/>
              <a:t> </a:t>
            </a:r>
            <a:r>
              <a:rPr lang="en-US" dirty="0" err="1"/>
              <a:t>inspekcijas</a:t>
            </a:r>
            <a:r>
              <a:rPr lang="en-US" dirty="0"/>
              <a:t> </a:t>
            </a:r>
            <a:r>
              <a:rPr lang="en-US" dirty="0" err="1"/>
              <a:t>vēstule</a:t>
            </a:r>
            <a:r>
              <a:rPr lang="en-US" dirty="0"/>
              <a:t> Nr. 2.4.6.-1./725 (</a:t>
            </a:r>
            <a:r>
              <a:rPr lang="lv-LV" dirty="0"/>
              <a:t>nav iebildumu, priekšlikumu</a:t>
            </a:r>
            <a:r>
              <a:rPr lang="en-US"/>
              <a:t>);</a:t>
            </a:r>
            <a:endParaRPr lang="lv-LV" dirty="0"/>
          </a:p>
          <a:p>
            <a:pPr lvl="1" algn="just">
              <a:buFont typeface="Wingdings" panose="05000000000000000000" pitchFamily="2" charset="2"/>
              <a:buChar char="q"/>
            </a:pPr>
            <a:r>
              <a:rPr lang="lv-LV" dirty="0"/>
              <a:t>No privātpersonas Ilgas Heinackas (par segumu sētās un uz ceļiem).</a:t>
            </a:r>
          </a:p>
          <a:p>
            <a:pPr algn="just">
              <a:buFont typeface="Wingdings" panose="05000000000000000000" pitchFamily="2" charset="2"/>
              <a:buChar char="q"/>
            </a:pPr>
            <a:r>
              <a:rPr lang="lv-LV" sz="1800" dirty="0">
                <a:solidFill>
                  <a:srgbClr val="FF0000"/>
                </a:solidFill>
              </a:rPr>
              <a:t>!!! Vēršam uzmanību, ka saņemot visus sabiedrības priekšlikumus, saskaņā ar MK noteikumu Nr. 157 12.5 un 20. punktā paredzēto, kā arī pēc sabiedriskās apspriešanas sanāksmes, tie tiks apkopoti, vērtēti un attiecīgi precizēti Plāna un Vides pārskata projekti.</a:t>
            </a:r>
          </a:p>
          <a:p>
            <a:pPr algn="just">
              <a:buFont typeface="Wingdings" panose="05000000000000000000" pitchFamily="2" charset="2"/>
              <a:buChar char="q"/>
            </a:pPr>
            <a:r>
              <a:rPr lang="lv-LV" sz="1800" dirty="0"/>
              <a:t>Persona, kas piedalījusies sanāksmē, var iepazīties ar protokolu un ne vēlāk kā trīs darbdienas pēc sanāksmes iesniegt iesniegumu, kurā izteikts tās atsevišķais viedoklis</a:t>
            </a:r>
            <a:r>
              <a:rPr lang="lv-LV" sz="1700" dirty="0"/>
              <a:t>.</a:t>
            </a:r>
          </a:p>
          <a:p>
            <a:pPr algn="just">
              <a:buFont typeface="Wingdings" panose="05000000000000000000" pitchFamily="2" charset="2"/>
              <a:buChar char="q"/>
            </a:pPr>
            <a:endParaRPr lang="lv-LV" sz="1700" dirty="0"/>
          </a:p>
          <a:p>
            <a:pPr algn="just"/>
            <a:endParaRPr lang="lv-LV" dirty="0"/>
          </a:p>
        </p:txBody>
      </p:sp>
      <p:sp>
        <p:nvSpPr>
          <p:cNvPr id="7" name="Slide Number Placeholder 6">
            <a:extLst>
              <a:ext uri="{FF2B5EF4-FFF2-40B4-BE49-F238E27FC236}">
                <a16:creationId xmlns:a16="http://schemas.microsoft.com/office/drawing/2014/main" id="{D5262129-8FB7-4251-348B-311AF861110E}"/>
              </a:ext>
            </a:extLst>
          </p:cNvPr>
          <p:cNvSpPr>
            <a:spLocks noGrp="1"/>
          </p:cNvSpPr>
          <p:nvPr>
            <p:ph type="sldNum" sz="quarter" idx="12"/>
          </p:nvPr>
        </p:nvSpPr>
        <p:spPr/>
        <p:txBody>
          <a:bodyPr/>
          <a:lstStyle/>
          <a:p>
            <a:fld id="{2E5A7346-834D-46EB-B6AF-5433C4166DD5}" type="slidenum">
              <a:rPr lang="lv-LV" smtClean="0"/>
              <a:t>4</a:t>
            </a:fld>
            <a:endParaRPr lang="lv-LV"/>
          </a:p>
        </p:txBody>
      </p:sp>
    </p:spTree>
    <p:extLst>
      <p:ext uri="{BB962C8B-B14F-4D97-AF65-F5344CB8AC3E}">
        <p14:creationId xmlns:p14="http://schemas.microsoft.com/office/powerpoint/2010/main" val="3900695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0656430-BF58-52C1-766C-BDA6AEFCF435}"/>
              </a:ext>
            </a:extLst>
          </p:cNvPr>
          <p:cNvSpPr txBox="1"/>
          <p:nvPr/>
        </p:nvSpPr>
        <p:spPr>
          <a:xfrm>
            <a:off x="3842068" y="1524001"/>
            <a:ext cx="5129212" cy="344069"/>
          </a:xfrm>
          <a:prstGeom prst="rect">
            <a:avLst/>
          </a:prstGeom>
          <a:solidFill>
            <a:schemeClr val="bg1"/>
          </a:solidFill>
        </p:spPr>
        <p:txBody>
          <a:bodyPr wrap="square">
            <a:spAutoFit/>
          </a:bodyPr>
          <a:lstStyle/>
          <a:p>
            <a:pPr algn="l">
              <a:lnSpc>
                <a:spcPct val="107000"/>
              </a:lnSpc>
              <a:spcAft>
                <a:spcPts val="800"/>
              </a:spcAft>
            </a:pPr>
            <a:endParaRPr lang="lv-LV"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p:cNvSpPr>
            <a:spLocks noGrp="1"/>
          </p:cNvSpPr>
          <p:nvPr>
            <p:ph type="title"/>
          </p:nvPr>
        </p:nvSpPr>
        <p:spPr>
          <a:xfrm>
            <a:off x="800100" y="356012"/>
            <a:ext cx="7560000"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Dienvidkurzemes AAR raksturojums</a:t>
            </a:r>
          </a:p>
        </p:txBody>
      </p:sp>
      <p:pic>
        <p:nvPicPr>
          <p:cNvPr id="6" name="Picture 5">
            <a:extLst>
              <a:ext uri="{FF2B5EF4-FFF2-40B4-BE49-F238E27FC236}">
                <a16:creationId xmlns:a16="http://schemas.microsoft.com/office/drawing/2014/main" id="{31596466-7124-7C0C-F197-2346E49366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2" y="965201"/>
            <a:ext cx="5555374" cy="4490719"/>
          </a:xfrm>
          <a:prstGeom prst="rect">
            <a:avLst/>
          </a:prstGeom>
          <a:noFill/>
          <a:ln>
            <a:noFill/>
          </a:ln>
        </p:spPr>
      </p:pic>
      <p:sp>
        <p:nvSpPr>
          <p:cNvPr id="4" name="Rectangle 3">
            <a:extLst>
              <a:ext uri="{FF2B5EF4-FFF2-40B4-BE49-F238E27FC236}">
                <a16:creationId xmlns:a16="http://schemas.microsoft.com/office/drawing/2014/main" id="{80250E68-E03F-B803-F9EC-0D4B1E8F1458}"/>
              </a:ext>
            </a:extLst>
          </p:cNvPr>
          <p:cNvSpPr/>
          <p:nvPr/>
        </p:nvSpPr>
        <p:spPr>
          <a:xfrm>
            <a:off x="2631440" y="4389120"/>
            <a:ext cx="2418080" cy="944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3" name="Table 2">
            <a:extLst>
              <a:ext uri="{FF2B5EF4-FFF2-40B4-BE49-F238E27FC236}">
                <a16:creationId xmlns:a16="http://schemas.microsoft.com/office/drawing/2014/main" id="{11241CC5-92EE-4148-6264-D9E2B8A43DA6}"/>
              </a:ext>
            </a:extLst>
          </p:cNvPr>
          <p:cNvGraphicFramePr>
            <a:graphicFrameLocks noGrp="1"/>
          </p:cNvGraphicFramePr>
          <p:nvPr/>
        </p:nvGraphicFramePr>
        <p:xfrm>
          <a:off x="3348680" y="4511330"/>
          <a:ext cx="5011420" cy="1572579"/>
        </p:xfrm>
        <a:graphic>
          <a:graphicData uri="http://schemas.openxmlformats.org/drawingml/2006/table">
            <a:tbl>
              <a:tblPr firstRow="1" firstCol="1" bandRow="1">
                <a:tableStyleId>{69CF1AB2-1976-4502-BF36-3FF5EA218861}</a:tableStyleId>
              </a:tblPr>
              <a:tblGrid>
                <a:gridCol w="3406763">
                  <a:extLst>
                    <a:ext uri="{9D8B030D-6E8A-4147-A177-3AD203B41FA5}">
                      <a16:colId xmlns:a16="http://schemas.microsoft.com/office/drawing/2014/main" val="3846510441"/>
                    </a:ext>
                  </a:extLst>
                </a:gridCol>
                <a:gridCol w="1604657">
                  <a:extLst>
                    <a:ext uri="{9D8B030D-6E8A-4147-A177-3AD203B41FA5}">
                      <a16:colId xmlns:a16="http://schemas.microsoft.com/office/drawing/2014/main" val="3817862249"/>
                    </a:ext>
                  </a:extLst>
                </a:gridCol>
              </a:tblGrid>
              <a:tr h="204648">
                <a:tc>
                  <a:txBody>
                    <a:bodyPr/>
                    <a:lstStyle/>
                    <a:p>
                      <a:pPr>
                        <a:lnSpc>
                          <a:spcPct val="107000"/>
                        </a:lnSpc>
                        <a:spcAft>
                          <a:spcPts val="800"/>
                        </a:spcAft>
                      </a:pPr>
                      <a:r>
                        <a:rPr lang="lv-LV" sz="1400" dirty="0">
                          <a:effectLst/>
                        </a:rPr>
                        <a:t>Pašvaldība</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Iedzīvotāju skaits</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30428927"/>
                  </a:ext>
                </a:extLst>
              </a:tr>
              <a:tr h="204648">
                <a:tc>
                  <a:txBody>
                    <a:bodyPr/>
                    <a:lstStyle/>
                    <a:p>
                      <a:pPr>
                        <a:lnSpc>
                          <a:spcPct val="107000"/>
                        </a:lnSpc>
                        <a:spcAft>
                          <a:spcPts val="800"/>
                        </a:spcAft>
                      </a:pPr>
                      <a:r>
                        <a:rPr lang="lv-LV" sz="1400" b="0" dirty="0">
                          <a:effectLst/>
                        </a:rPr>
                        <a:t>Liepājas valstspilsēta</a:t>
                      </a:r>
                      <a:endParaRPr lang="lv-LV"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67 964</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08567511"/>
                  </a:ext>
                </a:extLst>
              </a:tr>
              <a:tr h="204648">
                <a:tc>
                  <a:txBody>
                    <a:bodyPr/>
                    <a:lstStyle/>
                    <a:p>
                      <a:pPr>
                        <a:lnSpc>
                          <a:spcPct val="107000"/>
                        </a:lnSpc>
                        <a:spcAft>
                          <a:spcPts val="800"/>
                        </a:spcAft>
                      </a:pPr>
                      <a:r>
                        <a:rPr lang="lv-LV" sz="1400" b="0" dirty="0">
                          <a:effectLst/>
                        </a:rPr>
                        <a:t>Dienvidkurzemes novads</a:t>
                      </a:r>
                      <a:endParaRPr lang="lv-LV"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33 364</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10606838"/>
                  </a:ext>
                </a:extLst>
              </a:tr>
              <a:tr h="481649">
                <a:tc>
                  <a:txBody>
                    <a:bodyPr/>
                    <a:lstStyle/>
                    <a:p>
                      <a:pPr>
                        <a:lnSpc>
                          <a:spcPct val="107000"/>
                        </a:lnSpc>
                        <a:spcAft>
                          <a:spcPts val="800"/>
                        </a:spcAft>
                      </a:pPr>
                      <a:r>
                        <a:rPr lang="lv-LV" sz="1400" b="0" dirty="0">
                          <a:effectLst/>
                        </a:rPr>
                        <a:t>Kuldīgas novads (Skrundas pilsēta, Nīkrāces, Raņķu, Rudbāržu, Skrundas, Laidu pagasti)</a:t>
                      </a:r>
                      <a:endParaRPr lang="lv-LV"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5 463</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79529909"/>
                  </a:ext>
                </a:extLst>
              </a:tr>
              <a:tr h="204648">
                <a:tc>
                  <a:txBody>
                    <a:bodyPr/>
                    <a:lstStyle/>
                    <a:p>
                      <a:pPr>
                        <a:lnSpc>
                          <a:spcPct val="107000"/>
                        </a:lnSpc>
                        <a:spcAft>
                          <a:spcPts val="800"/>
                        </a:spcAft>
                      </a:pPr>
                      <a:r>
                        <a:rPr lang="lv-LV" sz="1400" b="0" dirty="0">
                          <a:effectLst/>
                        </a:rPr>
                        <a:t>Saldus novads</a:t>
                      </a:r>
                      <a:endParaRPr lang="lv-LV"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27 110</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32722827"/>
                  </a:ext>
                </a:extLst>
              </a:tr>
              <a:tr h="204648">
                <a:tc>
                  <a:txBody>
                    <a:bodyPr/>
                    <a:lstStyle/>
                    <a:p>
                      <a:pPr>
                        <a:lnSpc>
                          <a:spcPct val="107000"/>
                        </a:lnSpc>
                        <a:spcAft>
                          <a:spcPts val="800"/>
                        </a:spcAft>
                      </a:pPr>
                      <a:r>
                        <a:rPr lang="lv-LV" sz="1400">
                          <a:effectLst/>
                        </a:rPr>
                        <a:t>KOPĀ</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133901</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2222069"/>
                  </a:ext>
                </a:extLst>
              </a:tr>
            </a:tbl>
          </a:graphicData>
        </a:graphic>
      </p:graphicFrame>
      <p:sp>
        <p:nvSpPr>
          <p:cNvPr id="5" name="Slide Number Placeholder 4">
            <a:extLst>
              <a:ext uri="{FF2B5EF4-FFF2-40B4-BE49-F238E27FC236}">
                <a16:creationId xmlns:a16="http://schemas.microsoft.com/office/drawing/2014/main" id="{319B1F10-CB8F-63C8-1DBE-62330BAFA420}"/>
              </a:ext>
            </a:extLst>
          </p:cNvPr>
          <p:cNvSpPr>
            <a:spLocks noGrp="1"/>
          </p:cNvSpPr>
          <p:nvPr>
            <p:ph type="sldNum" sz="quarter" idx="12"/>
          </p:nvPr>
        </p:nvSpPr>
        <p:spPr/>
        <p:txBody>
          <a:bodyPr/>
          <a:lstStyle/>
          <a:p>
            <a:fld id="{2E5A7346-834D-46EB-B6AF-5433C4166DD5}" type="slidenum">
              <a:rPr lang="lv-LV" smtClean="0"/>
              <a:t>5</a:t>
            </a:fld>
            <a:endParaRPr lang="lv-LV"/>
          </a:p>
        </p:txBody>
      </p:sp>
    </p:spTree>
    <p:extLst>
      <p:ext uri="{BB962C8B-B14F-4D97-AF65-F5344CB8AC3E}">
        <p14:creationId xmlns:p14="http://schemas.microsoft.com/office/powerpoint/2010/main" val="2234496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3F25-598D-1F45-7AC5-AFB75A3456C5}"/>
              </a:ext>
            </a:extLst>
          </p:cNvPr>
          <p:cNvSpPr>
            <a:spLocks noGrp="1"/>
          </p:cNvSpPr>
          <p:nvPr>
            <p:ph type="title"/>
          </p:nvPr>
        </p:nvSpPr>
        <p:spPr>
          <a:xfrm>
            <a:off x="791999" y="370500"/>
            <a:ext cx="7911349"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Apsaimniekotie SA apjomi</a:t>
            </a:r>
          </a:p>
        </p:txBody>
      </p:sp>
      <p:sp>
        <p:nvSpPr>
          <p:cNvPr id="3" name="Content Placeholder 2">
            <a:extLst>
              <a:ext uri="{FF2B5EF4-FFF2-40B4-BE49-F238E27FC236}">
                <a16:creationId xmlns:a16="http://schemas.microsoft.com/office/drawing/2014/main" id="{0FEA6B4C-08C9-79FE-0C13-448695A0065A}"/>
              </a:ext>
            </a:extLst>
          </p:cNvPr>
          <p:cNvSpPr>
            <a:spLocks noGrp="1"/>
          </p:cNvSpPr>
          <p:nvPr>
            <p:ph idx="1"/>
          </p:nvPr>
        </p:nvSpPr>
        <p:spPr>
          <a:xfrm>
            <a:off x="822960" y="1109134"/>
            <a:ext cx="3108961" cy="2319866"/>
          </a:xfrm>
          <a:solidFill>
            <a:schemeClr val="bg1"/>
          </a:solidFill>
        </p:spPr>
        <p:txBody>
          <a:bodyPr/>
          <a:lstStyle/>
          <a:p>
            <a:pPr>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2021. gadā apsaimniekotais sadzīves  atkritumu (ietverts arī izlietotais iepakojums) daudzums ir 43,5 tūkst. tonnu, jeb vidēji 0,33 tonnas uz vienu iedzīvotāju gadā. Lielāko īpatsvaru savāktajā apjomā veido nešķiroti sadzīves atkritumi ~71%</a:t>
            </a:r>
            <a:endParaRPr lang="lv-LV" dirty="0"/>
          </a:p>
        </p:txBody>
      </p:sp>
      <p:pic>
        <p:nvPicPr>
          <p:cNvPr id="4" name="Picture 3">
            <a:extLst>
              <a:ext uri="{FF2B5EF4-FFF2-40B4-BE49-F238E27FC236}">
                <a16:creationId xmlns:a16="http://schemas.microsoft.com/office/drawing/2014/main" id="{296134C8-9C97-2D69-9EF6-47E086ECF8A9}"/>
              </a:ext>
            </a:extLst>
          </p:cNvPr>
          <p:cNvPicPr>
            <a:picLocks noChangeAspect="1"/>
          </p:cNvPicPr>
          <p:nvPr/>
        </p:nvPicPr>
        <p:blipFill>
          <a:blip r:embed="rId2"/>
          <a:stretch>
            <a:fillRect/>
          </a:stretch>
        </p:blipFill>
        <p:spPr>
          <a:xfrm>
            <a:off x="3931921" y="1093894"/>
            <a:ext cx="4771428" cy="2319866"/>
          </a:xfrm>
          <a:prstGeom prst="rect">
            <a:avLst/>
          </a:prstGeom>
        </p:spPr>
      </p:pic>
      <p:pic>
        <p:nvPicPr>
          <p:cNvPr id="5" name="Picture 4">
            <a:extLst>
              <a:ext uri="{FF2B5EF4-FFF2-40B4-BE49-F238E27FC236}">
                <a16:creationId xmlns:a16="http://schemas.microsoft.com/office/drawing/2014/main" id="{70380EB7-6970-84D3-D502-A714865D3608}"/>
              </a:ext>
            </a:extLst>
          </p:cNvPr>
          <p:cNvPicPr>
            <a:picLocks noChangeAspect="1"/>
          </p:cNvPicPr>
          <p:nvPr/>
        </p:nvPicPr>
        <p:blipFill>
          <a:blip r:embed="rId3"/>
          <a:stretch>
            <a:fillRect/>
          </a:stretch>
        </p:blipFill>
        <p:spPr>
          <a:xfrm>
            <a:off x="822960" y="3518747"/>
            <a:ext cx="5230916" cy="2698753"/>
          </a:xfrm>
          <a:prstGeom prst="rect">
            <a:avLst/>
          </a:prstGeom>
        </p:spPr>
      </p:pic>
      <p:sp>
        <p:nvSpPr>
          <p:cNvPr id="6" name="Content Placeholder 2">
            <a:extLst>
              <a:ext uri="{FF2B5EF4-FFF2-40B4-BE49-F238E27FC236}">
                <a16:creationId xmlns:a16="http://schemas.microsoft.com/office/drawing/2014/main" id="{D5F80898-26BF-BAE2-3B5A-F6B83F53AF3B}"/>
              </a:ext>
            </a:extLst>
          </p:cNvPr>
          <p:cNvSpPr txBox="1">
            <a:spLocks/>
          </p:cNvSpPr>
          <p:nvPr/>
        </p:nvSpPr>
        <p:spPr>
          <a:xfrm>
            <a:off x="6136640" y="3518747"/>
            <a:ext cx="2702559" cy="2698752"/>
          </a:xfrm>
          <a:prstGeom prst="rect">
            <a:avLst/>
          </a:prstGeom>
          <a:solidFill>
            <a:schemeClr val="bg1"/>
          </a:solidFill>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lv-LV" sz="1800" dirty="0">
                <a:effectLst/>
                <a:latin typeface="Calibri" panose="020F0502020204030204" pitchFamily="34" charset="0"/>
                <a:ea typeface="Calibri" panose="020F0502020204030204" pitchFamily="34" charset="0"/>
                <a:cs typeface="Arial" panose="020B0604020202020204" pitchFamily="34" charset="0"/>
              </a:rPr>
              <a:t>NSA sastāvs:</a:t>
            </a:r>
          </a:p>
          <a:p>
            <a:pPr>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 BioA – vidēji 42%, jeb ~ 13,1 tūkstotis tonnu gadā; </a:t>
            </a:r>
          </a:p>
          <a:p>
            <a:pPr>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plastmasas un plastmasu saturoši atkritumi – vidēji 22,7%, jeb 7,1 tūkstotis tonnu gadā</a:t>
            </a:r>
          </a:p>
          <a:p>
            <a:pPr>
              <a:buFont typeface="Wingdings" panose="05000000000000000000" pitchFamily="2" charset="2"/>
              <a:buChar char="q"/>
            </a:pPr>
            <a:r>
              <a:rPr lang="lv-LV" sz="1800" dirty="0">
                <a:effectLst/>
                <a:latin typeface="Calibri" panose="020F0502020204030204" pitchFamily="34" charset="0"/>
                <a:ea typeface="Calibri" panose="020F0502020204030204" pitchFamily="34" charset="0"/>
                <a:cs typeface="Arial" panose="020B0604020202020204" pitchFamily="34" charset="0"/>
              </a:rPr>
              <a:t>potenciāli pārstrādājamie</a:t>
            </a:r>
            <a:r>
              <a:rPr lang="en-US" sz="1800" dirty="0">
                <a:effectLst/>
                <a:latin typeface="Calibri" panose="020F0502020204030204" pitchFamily="34" charset="0"/>
                <a:ea typeface="Calibri" panose="020F0502020204030204" pitchFamily="34" charset="0"/>
                <a:cs typeface="Arial" panose="020B0604020202020204" pitchFamily="34" charset="0"/>
              </a:rPr>
              <a:t>m </a:t>
            </a:r>
            <a:r>
              <a:rPr lang="lv-LV" sz="1800" dirty="0">
                <a:effectLst/>
                <a:latin typeface="Calibri" panose="020F0502020204030204" pitchFamily="34" charset="0"/>
                <a:ea typeface="Calibri" panose="020F0502020204030204" pitchFamily="34" charset="0"/>
                <a:cs typeface="Arial" panose="020B0604020202020204" pitchFamily="34" charset="0"/>
              </a:rPr>
              <a:t>atkritumiem kopā veido vidēji 40%, jeb 12,4 tūkst. tonnu gadā</a:t>
            </a:r>
            <a:endParaRPr lang="lv-LV" dirty="0"/>
          </a:p>
        </p:txBody>
      </p:sp>
      <p:sp>
        <p:nvSpPr>
          <p:cNvPr id="7" name="Slide Number Placeholder 6">
            <a:extLst>
              <a:ext uri="{FF2B5EF4-FFF2-40B4-BE49-F238E27FC236}">
                <a16:creationId xmlns:a16="http://schemas.microsoft.com/office/drawing/2014/main" id="{C2B047AC-63C6-4404-7609-8333FBAD58CF}"/>
              </a:ext>
            </a:extLst>
          </p:cNvPr>
          <p:cNvSpPr>
            <a:spLocks noGrp="1"/>
          </p:cNvSpPr>
          <p:nvPr>
            <p:ph type="sldNum" sz="quarter" idx="12"/>
          </p:nvPr>
        </p:nvSpPr>
        <p:spPr/>
        <p:txBody>
          <a:bodyPr/>
          <a:lstStyle/>
          <a:p>
            <a:fld id="{2E5A7346-834D-46EB-B6AF-5433C4166DD5}" type="slidenum">
              <a:rPr lang="lv-LV" smtClean="0"/>
              <a:t>6</a:t>
            </a:fld>
            <a:endParaRPr lang="lv-LV"/>
          </a:p>
        </p:txBody>
      </p:sp>
    </p:spTree>
    <p:extLst>
      <p:ext uri="{BB962C8B-B14F-4D97-AF65-F5344CB8AC3E}">
        <p14:creationId xmlns:p14="http://schemas.microsoft.com/office/powerpoint/2010/main" val="1943038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409890"/>
            <a:ext cx="7560000"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Galvenie indikatori un infrastruktūra I</a:t>
            </a:r>
          </a:p>
        </p:txBody>
      </p:sp>
      <p:sp>
        <p:nvSpPr>
          <p:cNvPr id="3" name="Content Placeholder 2"/>
          <p:cNvSpPr>
            <a:spLocks noGrp="1"/>
          </p:cNvSpPr>
          <p:nvPr>
            <p:ph idx="1"/>
          </p:nvPr>
        </p:nvSpPr>
        <p:spPr>
          <a:xfrm>
            <a:off x="538479" y="1232719"/>
            <a:ext cx="3952241" cy="480907"/>
          </a:xfrm>
          <a:solidFill>
            <a:schemeClr val="bg1"/>
          </a:solidFill>
        </p:spPr>
        <p:txBody>
          <a:bodyPr>
            <a:normAutofit/>
          </a:bodyPr>
          <a:lstStyle/>
          <a:p>
            <a:pPr lvl="2">
              <a:buFont typeface="Wingdings" panose="05000000000000000000" pitchFamily="2" charset="2"/>
              <a:buChar char="q"/>
            </a:pPr>
            <a:r>
              <a:rPr lang="lv-LV" sz="2000" dirty="0"/>
              <a:t>Galvenie indikatori</a:t>
            </a:r>
          </a:p>
          <a:p>
            <a:pPr marL="0" indent="0">
              <a:buNone/>
            </a:pPr>
            <a:endParaRPr lang="lv-LV" dirty="0"/>
          </a:p>
          <a:p>
            <a:endParaRPr lang="lv-LV" dirty="0"/>
          </a:p>
        </p:txBody>
      </p:sp>
      <p:graphicFrame>
        <p:nvGraphicFramePr>
          <p:cNvPr id="4" name="Table 3">
            <a:extLst>
              <a:ext uri="{FF2B5EF4-FFF2-40B4-BE49-F238E27FC236}">
                <a16:creationId xmlns:a16="http://schemas.microsoft.com/office/drawing/2014/main" id="{340998F4-9C26-5DE9-5804-9A982D87D77D}"/>
              </a:ext>
            </a:extLst>
          </p:cNvPr>
          <p:cNvGraphicFramePr>
            <a:graphicFrameLocks noGrp="1"/>
          </p:cNvGraphicFramePr>
          <p:nvPr>
            <p:extLst>
              <p:ext uri="{D42A27DB-BD31-4B8C-83A1-F6EECF244321}">
                <p14:modId xmlns:p14="http://schemas.microsoft.com/office/powerpoint/2010/main" val="3990414093"/>
              </p:ext>
            </p:extLst>
          </p:nvPr>
        </p:nvGraphicFramePr>
        <p:xfrm>
          <a:off x="822960" y="1739284"/>
          <a:ext cx="7560002" cy="2029270"/>
        </p:xfrm>
        <a:graphic>
          <a:graphicData uri="http://schemas.openxmlformats.org/drawingml/2006/table">
            <a:tbl>
              <a:tblPr firstRow="1" firstCol="1" bandRow="1">
                <a:tableStyleId>{69CF1AB2-1976-4502-BF36-3FF5EA218861}</a:tableStyleId>
              </a:tblPr>
              <a:tblGrid>
                <a:gridCol w="2703544">
                  <a:extLst>
                    <a:ext uri="{9D8B030D-6E8A-4147-A177-3AD203B41FA5}">
                      <a16:colId xmlns:a16="http://schemas.microsoft.com/office/drawing/2014/main" val="938769288"/>
                    </a:ext>
                  </a:extLst>
                </a:gridCol>
                <a:gridCol w="1013622">
                  <a:extLst>
                    <a:ext uri="{9D8B030D-6E8A-4147-A177-3AD203B41FA5}">
                      <a16:colId xmlns:a16="http://schemas.microsoft.com/office/drawing/2014/main" val="140702037"/>
                    </a:ext>
                  </a:extLst>
                </a:gridCol>
                <a:gridCol w="1088032">
                  <a:extLst>
                    <a:ext uri="{9D8B030D-6E8A-4147-A177-3AD203B41FA5}">
                      <a16:colId xmlns:a16="http://schemas.microsoft.com/office/drawing/2014/main" val="3797504209"/>
                    </a:ext>
                  </a:extLst>
                </a:gridCol>
                <a:gridCol w="1102087">
                  <a:extLst>
                    <a:ext uri="{9D8B030D-6E8A-4147-A177-3AD203B41FA5}">
                      <a16:colId xmlns:a16="http://schemas.microsoft.com/office/drawing/2014/main" val="1098947206"/>
                    </a:ext>
                  </a:extLst>
                </a:gridCol>
                <a:gridCol w="920235">
                  <a:extLst>
                    <a:ext uri="{9D8B030D-6E8A-4147-A177-3AD203B41FA5}">
                      <a16:colId xmlns:a16="http://schemas.microsoft.com/office/drawing/2014/main" val="135773667"/>
                    </a:ext>
                  </a:extLst>
                </a:gridCol>
                <a:gridCol w="732482">
                  <a:extLst>
                    <a:ext uri="{9D8B030D-6E8A-4147-A177-3AD203B41FA5}">
                      <a16:colId xmlns:a16="http://schemas.microsoft.com/office/drawing/2014/main" val="1423955881"/>
                    </a:ext>
                  </a:extLst>
                </a:gridCol>
              </a:tblGrid>
              <a:tr h="552450">
                <a:tc>
                  <a:txBody>
                    <a:bodyPr/>
                    <a:lstStyle/>
                    <a:p>
                      <a:pPr algn="l">
                        <a:lnSpc>
                          <a:spcPct val="107000"/>
                        </a:lnSpc>
                        <a:spcAft>
                          <a:spcPts val="800"/>
                        </a:spcAft>
                      </a:pPr>
                      <a:r>
                        <a:rPr lang="lv-LV" sz="1600" dirty="0">
                          <a:effectLst/>
                        </a:rPr>
                        <a:t>Pašvaldība</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Sadzīves atkritumi kopā</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t.sk. otrreizējās izejvielas t/gadā</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Tonnas uz iedzīvotāju gadā</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Nešķiroti</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Šķiroti</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81083315"/>
                  </a:ext>
                </a:extLst>
              </a:tr>
              <a:tr h="184150">
                <a:tc>
                  <a:txBody>
                    <a:bodyPr/>
                    <a:lstStyle/>
                    <a:p>
                      <a:pPr algn="l">
                        <a:lnSpc>
                          <a:spcPct val="107000"/>
                        </a:lnSpc>
                        <a:spcAft>
                          <a:spcPts val="800"/>
                        </a:spcAft>
                      </a:pPr>
                      <a:r>
                        <a:rPr lang="lv-LV" sz="1600">
                          <a:effectLst/>
                        </a:rPr>
                        <a:t>Liepājas valstspilsēta</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23 353</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2 918</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0,33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88%</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6758963"/>
                  </a:ext>
                </a:extLst>
              </a:tr>
              <a:tr h="184150">
                <a:tc>
                  <a:txBody>
                    <a:bodyPr/>
                    <a:lstStyle/>
                    <a:p>
                      <a:pPr algn="l">
                        <a:lnSpc>
                          <a:spcPct val="107000"/>
                        </a:lnSpc>
                        <a:spcAft>
                          <a:spcPts val="800"/>
                        </a:spcAft>
                      </a:pPr>
                      <a:r>
                        <a:rPr lang="lv-LV" sz="1600" dirty="0">
                          <a:effectLst/>
                        </a:rPr>
                        <a:t>Dienvidkurzemes novads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5 774</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latin typeface="Calibri" panose="020F0502020204030204" pitchFamily="34" charset="0"/>
                          <a:ea typeface="Calibri" panose="020F0502020204030204" pitchFamily="34" charset="0"/>
                          <a:cs typeface="Arial" panose="020B0604020202020204" pitchFamily="34" charset="0"/>
                        </a:rPr>
                        <a:t>801</a:t>
                      </a:r>
                    </a:p>
                  </a:txBody>
                  <a:tcPr marL="68580" marR="68580" marT="0" marB="0" anchor="ctr"/>
                </a:tc>
                <a:tc>
                  <a:txBody>
                    <a:bodyPr/>
                    <a:lstStyle/>
                    <a:p>
                      <a:pPr algn="ctr">
                        <a:lnSpc>
                          <a:spcPct val="107000"/>
                        </a:lnSpc>
                        <a:spcAft>
                          <a:spcPts val="800"/>
                        </a:spcAft>
                      </a:pPr>
                      <a:r>
                        <a:rPr lang="lv-LV" sz="1600">
                          <a:effectLst/>
                        </a:rPr>
                        <a:t>0,17</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87%</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3523256"/>
                  </a:ext>
                </a:extLst>
              </a:tr>
              <a:tr h="184150">
                <a:tc>
                  <a:txBody>
                    <a:bodyPr/>
                    <a:lstStyle/>
                    <a:p>
                      <a:pPr algn="l">
                        <a:lnSpc>
                          <a:spcPct val="107000"/>
                        </a:lnSpc>
                        <a:spcAft>
                          <a:spcPts val="800"/>
                        </a:spcAft>
                      </a:pPr>
                      <a:r>
                        <a:rPr lang="lv-LV" sz="1600" dirty="0">
                          <a:effectLst/>
                        </a:rPr>
                        <a:t>Kuldīgas novads</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740</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126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0,14</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83%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17%</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95739518"/>
                  </a:ext>
                </a:extLst>
              </a:tr>
              <a:tr h="184150">
                <a:tc>
                  <a:txBody>
                    <a:bodyPr/>
                    <a:lstStyle/>
                    <a:p>
                      <a:pPr algn="l">
                        <a:lnSpc>
                          <a:spcPct val="107000"/>
                        </a:lnSpc>
                        <a:spcAft>
                          <a:spcPts val="800"/>
                        </a:spcAft>
                      </a:pPr>
                      <a:r>
                        <a:rPr lang="lv-LV" sz="1600">
                          <a:effectLst/>
                        </a:rPr>
                        <a:t>Saldus novads</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5 802</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986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0,21</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83%</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17%</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40357309"/>
                  </a:ext>
                </a:extLst>
              </a:tr>
            </a:tbl>
          </a:graphicData>
        </a:graphic>
      </p:graphicFrame>
      <p:sp>
        <p:nvSpPr>
          <p:cNvPr id="5" name="Content Placeholder 2">
            <a:extLst>
              <a:ext uri="{FF2B5EF4-FFF2-40B4-BE49-F238E27FC236}">
                <a16:creationId xmlns:a16="http://schemas.microsoft.com/office/drawing/2014/main" id="{F22802F2-99AF-86B0-BD89-18EEEE3019CC}"/>
              </a:ext>
            </a:extLst>
          </p:cNvPr>
          <p:cNvSpPr txBox="1">
            <a:spLocks/>
          </p:cNvSpPr>
          <p:nvPr/>
        </p:nvSpPr>
        <p:spPr>
          <a:xfrm>
            <a:off x="538479" y="4014319"/>
            <a:ext cx="5770881" cy="480907"/>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q"/>
            </a:pPr>
            <a:r>
              <a:rPr lang="lv-LV" sz="2000" dirty="0"/>
              <a:t>Dalītās vākšanas infrastruktūra – punkti</a:t>
            </a:r>
          </a:p>
          <a:p>
            <a:pPr marL="0" indent="0">
              <a:buFont typeface="Calibri" panose="020F0502020204030204" pitchFamily="34" charset="0"/>
              <a:buNone/>
            </a:pPr>
            <a:endParaRPr lang="lv-LV" dirty="0"/>
          </a:p>
          <a:p>
            <a:endParaRPr lang="lv-LV" dirty="0"/>
          </a:p>
        </p:txBody>
      </p:sp>
      <p:graphicFrame>
        <p:nvGraphicFramePr>
          <p:cNvPr id="6" name="Table 5">
            <a:extLst>
              <a:ext uri="{FF2B5EF4-FFF2-40B4-BE49-F238E27FC236}">
                <a16:creationId xmlns:a16="http://schemas.microsoft.com/office/drawing/2014/main" id="{D44DE57F-DEAF-2D7C-701B-F54284D4F229}"/>
              </a:ext>
            </a:extLst>
          </p:cNvPr>
          <p:cNvGraphicFramePr>
            <a:graphicFrameLocks noGrp="1"/>
          </p:cNvGraphicFramePr>
          <p:nvPr>
            <p:extLst>
              <p:ext uri="{D42A27DB-BD31-4B8C-83A1-F6EECF244321}">
                <p14:modId xmlns:p14="http://schemas.microsoft.com/office/powerpoint/2010/main" val="3422087363"/>
              </p:ext>
            </p:extLst>
          </p:nvPr>
        </p:nvGraphicFramePr>
        <p:xfrm>
          <a:off x="822959" y="4520884"/>
          <a:ext cx="7560001" cy="1246505"/>
        </p:xfrm>
        <a:graphic>
          <a:graphicData uri="http://schemas.openxmlformats.org/drawingml/2006/table">
            <a:tbl>
              <a:tblPr firstRow="1" firstCol="1" bandRow="1">
                <a:tableStyleId>{69CF1AB2-1976-4502-BF36-3FF5EA218861}</a:tableStyleId>
              </a:tblPr>
              <a:tblGrid>
                <a:gridCol w="2591569">
                  <a:extLst>
                    <a:ext uri="{9D8B030D-6E8A-4147-A177-3AD203B41FA5}">
                      <a16:colId xmlns:a16="http://schemas.microsoft.com/office/drawing/2014/main" val="3726096153"/>
                    </a:ext>
                  </a:extLst>
                </a:gridCol>
                <a:gridCol w="2463048">
                  <a:extLst>
                    <a:ext uri="{9D8B030D-6E8A-4147-A177-3AD203B41FA5}">
                      <a16:colId xmlns:a16="http://schemas.microsoft.com/office/drawing/2014/main" val="1383925272"/>
                    </a:ext>
                  </a:extLst>
                </a:gridCol>
                <a:gridCol w="2505384">
                  <a:extLst>
                    <a:ext uri="{9D8B030D-6E8A-4147-A177-3AD203B41FA5}">
                      <a16:colId xmlns:a16="http://schemas.microsoft.com/office/drawing/2014/main" val="1390108744"/>
                    </a:ext>
                  </a:extLst>
                </a:gridCol>
              </a:tblGrid>
              <a:tr h="184150">
                <a:tc>
                  <a:txBody>
                    <a:bodyPr/>
                    <a:lstStyle/>
                    <a:p>
                      <a:pPr algn="l">
                        <a:lnSpc>
                          <a:spcPct val="107000"/>
                        </a:lnSpc>
                        <a:spcAft>
                          <a:spcPts val="800"/>
                        </a:spcAft>
                      </a:pPr>
                      <a:r>
                        <a:rPr lang="lv-LV" sz="1600" dirty="0">
                          <a:effectLst/>
                        </a:rPr>
                        <a:t>Pašvaldība</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SADSP skaits kopā</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Iedz. skaits uz vienu SADSP</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5961679"/>
                  </a:ext>
                </a:extLst>
              </a:tr>
              <a:tr h="184150">
                <a:tc>
                  <a:txBody>
                    <a:bodyPr/>
                    <a:lstStyle/>
                    <a:p>
                      <a:pPr algn="l">
                        <a:lnSpc>
                          <a:spcPct val="107000"/>
                        </a:lnSpc>
                        <a:spcAft>
                          <a:spcPts val="800"/>
                        </a:spcAft>
                      </a:pPr>
                      <a:r>
                        <a:rPr lang="lv-LV" sz="1600" dirty="0">
                          <a:effectLst/>
                        </a:rPr>
                        <a:t>Liepājas valstspilsēta</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245</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277</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98929317"/>
                  </a:ext>
                </a:extLst>
              </a:tr>
              <a:tr h="184150">
                <a:tc>
                  <a:txBody>
                    <a:bodyPr/>
                    <a:lstStyle/>
                    <a:p>
                      <a:pPr algn="l">
                        <a:lnSpc>
                          <a:spcPct val="107000"/>
                        </a:lnSpc>
                        <a:spcAft>
                          <a:spcPts val="800"/>
                        </a:spcAft>
                      </a:pPr>
                      <a:r>
                        <a:rPr lang="lv-LV" sz="1600">
                          <a:effectLst/>
                        </a:rPr>
                        <a:t>Dienvidkurzemes novads</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178</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187</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81952941"/>
                  </a:ext>
                </a:extLst>
              </a:tr>
              <a:tr h="184150">
                <a:tc>
                  <a:txBody>
                    <a:bodyPr/>
                    <a:lstStyle/>
                    <a:p>
                      <a:pPr algn="l">
                        <a:lnSpc>
                          <a:spcPct val="107000"/>
                        </a:lnSpc>
                        <a:spcAft>
                          <a:spcPts val="800"/>
                        </a:spcAft>
                      </a:pPr>
                      <a:r>
                        <a:rPr lang="lv-LV" sz="1600">
                          <a:effectLst/>
                        </a:rPr>
                        <a:t>Kuldīgas novads</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22</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248</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75162225"/>
                  </a:ext>
                </a:extLst>
              </a:tr>
              <a:tr h="184150">
                <a:tc>
                  <a:txBody>
                    <a:bodyPr/>
                    <a:lstStyle/>
                    <a:p>
                      <a:pPr algn="l">
                        <a:lnSpc>
                          <a:spcPct val="107000"/>
                        </a:lnSpc>
                        <a:spcAft>
                          <a:spcPts val="800"/>
                        </a:spcAft>
                      </a:pPr>
                      <a:r>
                        <a:rPr lang="lv-LV" sz="1600">
                          <a:effectLst/>
                        </a:rPr>
                        <a:t>Saldus novads</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a:effectLst/>
                        </a:rPr>
                        <a:t>106</a:t>
                      </a:r>
                      <a:endParaRPr lang="lv-LV"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600" dirty="0">
                          <a:effectLst/>
                        </a:rPr>
                        <a:t>256</a:t>
                      </a:r>
                      <a:endParaRPr lang="lv-LV"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31820502"/>
                  </a:ext>
                </a:extLst>
              </a:tr>
            </a:tbl>
          </a:graphicData>
        </a:graphic>
      </p:graphicFrame>
      <p:sp>
        <p:nvSpPr>
          <p:cNvPr id="7" name="Slide Number Placeholder 6">
            <a:extLst>
              <a:ext uri="{FF2B5EF4-FFF2-40B4-BE49-F238E27FC236}">
                <a16:creationId xmlns:a16="http://schemas.microsoft.com/office/drawing/2014/main" id="{E71B9762-8478-E865-FCC6-C42F4CC6FB4F}"/>
              </a:ext>
            </a:extLst>
          </p:cNvPr>
          <p:cNvSpPr>
            <a:spLocks noGrp="1"/>
          </p:cNvSpPr>
          <p:nvPr>
            <p:ph type="sldNum" sz="quarter" idx="12"/>
          </p:nvPr>
        </p:nvSpPr>
        <p:spPr/>
        <p:txBody>
          <a:bodyPr/>
          <a:lstStyle/>
          <a:p>
            <a:fld id="{2E5A7346-834D-46EB-B6AF-5433C4166DD5}" type="slidenum">
              <a:rPr lang="lv-LV" smtClean="0"/>
              <a:t>7</a:t>
            </a:fld>
            <a:endParaRPr lang="lv-LV"/>
          </a:p>
        </p:txBody>
      </p:sp>
    </p:spTree>
    <p:extLst>
      <p:ext uri="{BB962C8B-B14F-4D97-AF65-F5344CB8AC3E}">
        <p14:creationId xmlns:p14="http://schemas.microsoft.com/office/powerpoint/2010/main" val="3310877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5485"/>
            <a:ext cx="7560000"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Galvenie indikatori un infrastruktūra II</a:t>
            </a:r>
          </a:p>
        </p:txBody>
      </p:sp>
      <p:sp>
        <p:nvSpPr>
          <p:cNvPr id="3" name="Content Placeholder 2"/>
          <p:cNvSpPr>
            <a:spLocks noGrp="1"/>
          </p:cNvSpPr>
          <p:nvPr>
            <p:ph idx="1"/>
          </p:nvPr>
        </p:nvSpPr>
        <p:spPr>
          <a:xfrm>
            <a:off x="538479" y="883921"/>
            <a:ext cx="3952241" cy="480907"/>
          </a:xfrm>
          <a:solidFill>
            <a:schemeClr val="bg1"/>
          </a:solidFill>
        </p:spPr>
        <p:txBody>
          <a:bodyPr>
            <a:normAutofit fontScale="85000" lnSpcReduction="10000"/>
          </a:bodyPr>
          <a:lstStyle/>
          <a:p>
            <a:pPr lvl="2">
              <a:buFont typeface="Wingdings" panose="05000000000000000000" pitchFamily="2" charset="2"/>
              <a:buChar char="q"/>
            </a:pPr>
            <a:r>
              <a:rPr lang="lv-LV" sz="2000" dirty="0"/>
              <a:t>Šķiroto atkritumu savākšanas laukumi</a:t>
            </a:r>
          </a:p>
          <a:p>
            <a:pPr marL="0" indent="0">
              <a:buNone/>
            </a:pPr>
            <a:endParaRPr lang="lv-LV" dirty="0"/>
          </a:p>
          <a:p>
            <a:endParaRPr lang="lv-LV" dirty="0"/>
          </a:p>
        </p:txBody>
      </p:sp>
      <p:graphicFrame>
        <p:nvGraphicFramePr>
          <p:cNvPr id="7" name="Table 6">
            <a:extLst>
              <a:ext uri="{FF2B5EF4-FFF2-40B4-BE49-F238E27FC236}">
                <a16:creationId xmlns:a16="http://schemas.microsoft.com/office/drawing/2014/main" id="{5F249B28-41A2-3E98-A316-DA9AB7A2FD3F}"/>
              </a:ext>
            </a:extLst>
          </p:cNvPr>
          <p:cNvGraphicFramePr>
            <a:graphicFrameLocks noGrp="1"/>
          </p:cNvGraphicFramePr>
          <p:nvPr>
            <p:extLst>
              <p:ext uri="{D42A27DB-BD31-4B8C-83A1-F6EECF244321}">
                <p14:modId xmlns:p14="http://schemas.microsoft.com/office/powerpoint/2010/main" val="626323515"/>
              </p:ext>
            </p:extLst>
          </p:nvPr>
        </p:nvGraphicFramePr>
        <p:xfrm>
          <a:off x="822963" y="1253066"/>
          <a:ext cx="7543797" cy="5007246"/>
        </p:xfrm>
        <a:graphic>
          <a:graphicData uri="http://schemas.openxmlformats.org/drawingml/2006/table">
            <a:tbl>
              <a:tblPr firstRow="1" firstCol="1" bandRow="1">
                <a:tableStyleId>{69CF1AB2-1976-4502-BF36-3FF5EA218861}</a:tableStyleId>
              </a:tblPr>
              <a:tblGrid>
                <a:gridCol w="1302060">
                  <a:extLst>
                    <a:ext uri="{9D8B030D-6E8A-4147-A177-3AD203B41FA5}">
                      <a16:colId xmlns:a16="http://schemas.microsoft.com/office/drawing/2014/main" val="2149254893"/>
                    </a:ext>
                  </a:extLst>
                </a:gridCol>
                <a:gridCol w="1181359">
                  <a:extLst>
                    <a:ext uri="{9D8B030D-6E8A-4147-A177-3AD203B41FA5}">
                      <a16:colId xmlns:a16="http://schemas.microsoft.com/office/drawing/2014/main" val="2857500196"/>
                    </a:ext>
                  </a:extLst>
                </a:gridCol>
                <a:gridCol w="327401">
                  <a:extLst>
                    <a:ext uri="{9D8B030D-6E8A-4147-A177-3AD203B41FA5}">
                      <a16:colId xmlns:a16="http://schemas.microsoft.com/office/drawing/2014/main" val="2260849028"/>
                    </a:ext>
                  </a:extLst>
                </a:gridCol>
                <a:gridCol w="327401">
                  <a:extLst>
                    <a:ext uri="{9D8B030D-6E8A-4147-A177-3AD203B41FA5}">
                      <a16:colId xmlns:a16="http://schemas.microsoft.com/office/drawing/2014/main" val="2702769524"/>
                    </a:ext>
                  </a:extLst>
                </a:gridCol>
                <a:gridCol w="324383">
                  <a:extLst>
                    <a:ext uri="{9D8B030D-6E8A-4147-A177-3AD203B41FA5}">
                      <a16:colId xmlns:a16="http://schemas.microsoft.com/office/drawing/2014/main" val="2362074334"/>
                    </a:ext>
                  </a:extLst>
                </a:gridCol>
                <a:gridCol w="324383">
                  <a:extLst>
                    <a:ext uri="{9D8B030D-6E8A-4147-A177-3AD203B41FA5}">
                      <a16:colId xmlns:a16="http://schemas.microsoft.com/office/drawing/2014/main" val="3512167527"/>
                    </a:ext>
                  </a:extLst>
                </a:gridCol>
                <a:gridCol w="324383">
                  <a:extLst>
                    <a:ext uri="{9D8B030D-6E8A-4147-A177-3AD203B41FA5}">
                      <a16:colId xmlns:a16="http://schemas.microsoft.com/office/drawing/2014/main" val="3111973215"/>
                    </a:ext>
                  </a:extLst>
                </a:gridCol>
                <a:gridCol w="324383">
                  <a:extLst>
                    <a:ext uri="{9D8B030D-6E8A-4147-A177-3AD203B41FA5}">
                      <a16:colId xmlns:a16="http://schemas.microsoft.com/office/drawing/2014/main" val="1512743326"/>
                    </a:ext>
                  </a:extLst>
                </a:gridCol>
                <a:gridCol w="523540">
                  <a:extLst>
                    <a:ext uri="{9D8B030D-6E8A-4147-A177-3AD203B41FA5}">
                      <a16:colId xmlns:a16="http://schemas.microsoft.com/office/drawing/2014/main" val="199641988"/>
                    </a:ext>
                  </a:extLst>
                </a:gridCol>
                <a:gridCol w="469224">
                  <a:extLst>
                    <a:ext uri="{9D8B030D-6E8A-4147-A177-3AD203B41FA5}">
                      <a16:colId xmlns:a16="http://schemas.microsoft.com/office/drawing/2014/main" val="2013452157"/>
                    </a:ext>
                  </a:extLst>
                </a:gridCol>
                <a:gridCol w="469224">
                  <a:extLst>
                    <a:ext uri="{9D8B030D-6E8A-4147-A177-3AD203B41FA5}">
                      <a16:colId xmlns:a16="http://schemas.microsoft.com/office/drawing/2014/main" val="1179761517"/>
                    </a:ext>
                  </a:extLst>
                </a:gridCol>
                <a:gridCol w="470733">
                  <a:extLst>
                    <a:ext uri="{9D8B030D-6E8A-4147-A177-3AD203B41FA5}">
                      <a16:colId xmlns:a16="http://schemas.microsoft.com/office/drawing/2014/main" val="2616534126"/>
                    </a:ext>
                  </a:extLst>
                </a:gridCol>
                <a:gridCol w="324383">
                  <a:extLst>
                    <a:ext uri="{9D8B030D-6E8A-4147-A177-3AD203B41FA5}">
                      <a16:colId xmlns:a16="http://schemas.microsoft.com/office/drawing/2014/main" val="1140503492"/>
                    </a:ext>
                  </a:extLst>
                </a:gridCol>
                <a:gridCol w="324383">
                  <a:extLst>
                    <a:ext uri="{9D8B030D-6E8A-4147-A177-3AD203B41FA5}">
                      <a16:colId xmlns:a16="http://schemas.microsoft.com/office/drawing/2014/main" val="1704392413"/>
                    </a:ext>
                  </a:extLst>
                </a:gridCol>
                <a:gridCol w="526557">
                  <a:extLst>
                    <a:ext uri="{9D8B030D-6E8A-4147-A177-3AD203B41FA5}">
                      <a16:colId xmlns:a16="http://schemas.microsoft.com/office/drawing/2014/main" val="2755917336"/>
                    </a:ext>
                  </a:extLst>
                </a:gridCol>
              </a:tblGrid>
              <a:tr h="1692998">
                <a:tc>
                  <a:txBody>
                    <a:bodyPr/>
                    <a:lstStyle/>
                    <a:p>
                      <a:pPr algn="l">
                        <a:lnSpc>
                          <a:spcPct val="107000"/>
                        </a:lnSpc>
                        <a:spcAft>
                          <a:spcPts val="800"/>
                        </a:spcAft>
                      </a:pPr>
                      <a:r>
                        <a:rPr lang="lv-LV" sz="1200" dirty="0">
                          <a:effectLst/>
                        </a:rPr>
                        <a:t>Operators</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Adrese</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Papīrs/ kartons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Plastmasa</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Stikls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Metāls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Koksne</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Tekstils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Liela izmēra  atkritumi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Būvniecības atkritumi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Zaļie dārzu un parku atkritumi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Videi kaitīgas preces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Riepas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Stikla atkritumi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tc>
                  <a:txBody>
                    <a:bodyPr/>
                    <a:lstStyle/>
                    <a:p>
                      <a:pPr algn="ctr">
                        <a:lnSpc>
                          <a:spcPct val="107000"/>
                        </a:lnSpc>
                        <a:spcAft>
                          <a:spcPts val="800"/>
                        </a:spcAft>
                      </a:pPr>
                      <a:r>
                        <a:rPr lang="lv-LV" sz="1200">
                          <a:effectLst/>
                        </a:rPr>
                        <a:t>Metāla iepakojums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vert="vert270" anchor="ctr"/>
                </a:tc>
                <a:extLst>
                  <a:ext uri="{0D108BD9-81ED-4DB2-BD59-A6C34878D82A}">
                    <a16:rowId xmlns:a16="http://schemas.microsoft.com/office/drawing/2014/main" val="3723807337"/>
                  </a:ext>
                </a:extLst>
              </a:tr>
              <a:tr h="500154">
                <a:tc>
                  <a:txBody>
                    <a:bodyPr/>
                    <a:lstStyle/>
                    <a:p>
                      <a:pPr algn="l">
                        <a:lnSpc>
                          <a:spcPct val="107000"/>
                        </a:lnSpc>
                        <a:spcAft>
                          <a:spcPts val="800"/>
                        </a:spcAft>
                      </a:pPr>
                      <a:r>
                        <a:rPr lang="lv-LV" sz="1200">
                          <a:effectLst/>
                        </a:rPr>
                        <a:t>SIA "Liepājas RAS"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Poligons “Ķīvītes”, Grobiņas pag.</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dirty="0">
                          <a:effectLst/>
                          <a:latin typeface="Calibri" panose="020F0502020204030204" pitchFamily="34" charset="0"/>
                          <a:ea typeface="Calibri" panose="020F0502020204030204" pitchFamily="34" charset="0"/>
                          <a:cs typeface="Arial" panose="020B0604020202020204" pitchFamily="34" charset="0"/>
                        </a:rPr>
                        <a:t>+</a:t>
                      </a:r>
                    </a:p>
                  </a:txBody>
                  <a:tcPr marL="68580" marR="68580" marT="0" marB="0" anchor="ctr"/>
                </a:tc>
                <a:tc>
                  <a:txBody>
                    <a:bodyPr/>
                    <a:lstStyle/>
                    <a:p>
                      <a:pPr algn="ctr">
                        <a:lnSpc>
                          <a:spcPct val="107000"/>
                        </a:lnSpc>
                        <a:spcAft>
                          <a:spcPts val="800"/>
                        </a:spcAft>
                      </a:pPr>
                      <a:r>
                        <a:rPr lang="lv-LV" sz="1200" dirty="0">
                          <a:effectLst/>
                        </a:rPr>
                        <a:t>+</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36287622"/>
                  </a:ext>
                </a:extLst>
              </a:tr>
              <a:tr h="500154">
                <a:tc>
                  <a:txBody>
                    <a:bodyPr/>
                    <a:lstStyle/>
                    <a:p>
                      <a:pPr algn="l">
                        <a:lnSpc>
                          <a:spcPct val="107000"/>
                        </a:lnSpc>
                        <a:spcAft>
                          <a:spcPts val="800"/>
                        </a:spcAft>
                      </a:pPr>
                      <a:r>
                        <a:rPr lang="lv-LV" sz="1200">
                          <a:effectLst/>
                        </a:rPr>
                        <a:t>PS “Vides pakalpojumi Liepājai”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Kapsēdes iela 3f, Liepāja</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021852207"/>
                  </a:ext>
                </a:extLst>
              </a:tr>
              <a:tr h="500154">
                <a:tc>
                  <a:txBody>
                    <a:bodyPr/>
                    <a:lstStyle/>
                    <a:p>
                      <a:pPr algn="l">
                        <a:lnSpc>
                          <a:spcPct val="107000"/>
                        </a:lnSpc>
                        <a:spcAft>
                          <a:spcPts val="800"/>
                        </a:spcAft>
                      </a:pPr>
                      <a:r>
                        <a:rPr lang="lv-LV" sz="1200">
                          <a:effectLst/>
                        </a:rPr>
                        <a:t>PS “Vides pakalpojumi Liepājai”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Mehāniskās darbnīcas, Rucava</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55650112"/>
                  </a:ext>
                </a:extLst>
              </a:tr>
              <a:tr h="500154">
                <a:tc>
                  <a:txBody>
                    <a:bodyPr/>
                    <a:lstStyle/>
                    <a:p>
                      <a:pPr algn="l">
                        <a:lnSpc>
                          <a:spcPct val="107000"/>
                        </a:lnSpc>
                        <a:spcAft>
                          <a:spcPts val="800"/>
                        </a:spcAft>
                      </a:pPr>
                      <a:r>
                        <a:rPr lang="lv-LV" sz="1200">
                          <a:effectLst/>
                        </a:rPr>
                        <a:t>PS “Vides pakalpojumi Liepājai”</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Vienības iela 6, Vaiņode</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914081113"/>
                  </a:ext>
                </a:extLst>
              </a:tr>
              <a:tr h="500154">
                <a:tc>
                  <a:txBody>
                    <a:bodyPr/>
                    <a:lstStyle/>
                    <a:p>
                      <a:pPr algn="l">
                        <a:lnSpc>
                          <a:spcPct val="107000"/>
                        </a:lnSpc>
                        <a:spcAft>
                          <a:spcPts val="800"/>
                        </a:spcAft>
                      </a:pPr>
                      <a:r>
                        <a:rPr lang="lv-LV" sz="1200" dirty="0">
                          <a:effectLst/>
                        </a:rPr>
                        <a:t>SIA "Eco Baltia vide"</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Ezermalas iela 11, Liepāja</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488076158"/>
                  </a:ext>
                </a:extLst>
              </a:tr>
              <a:tr h="500154">
                <a:tc>
                  <a:txBody>
                    <a:bodyPr/>
                    <a:lstStyle/>
                    <a:p>
                      <a:pPr algn="l">
                        <a:lnSpc>
                          <a:spcPct val="107000"/>
                        </a:lnSpc>
                        <a:spcAft>
                          <a:spcPts val="800"/>
                        </a:spcAft>
                      </a:pPr>
                      <a:r>
                        <a:rPr lang="lv-LV" sz="1200" dirty="0">
                          <a:effectLst/>
                        </a:rPr>
                        <a:t>SIA "Eco Baltia vide"</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ct val="107000"/>
                        </a:lnSpc>
                        <a:spcAft>
                          <a:spcPts val="800"/>
                        </a:spcAft>
                      </a:pPr>
                      <a:r>
                        <a:rPr lang="lv-LV" sz="1200">
                          <a:effectLst/>
                        </a:rPr>
                        <a:t>Dzirnavu iela 30, Saldus</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dirty="0">
                          <a:effectLst/>
                        </a:rPr>
                        <a:t>+</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a:effectLst/>
                        </a:rPr>
                        <a:t>-</a:t>
                      </a:r>
                      <a:endParaRPr lang="lv-LV"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200" dirty="0">
                          <a:effectLst/>
                        </a:rPr>
                        <a:t>-</a:t>
                      </a:r>
                      <a:endParaRPr lang="lv-LV"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705807286"/>
                  </a:ext>
                </a:extLst>
              </a:tr>
            </a:tbl>
          </a:graphicData>
        </a:graphic>
      </p:graphicFrame>
      <p:sp>
        <p:nvSpPr>
          <p:cNvPr id="4" name="Slide Number Placeholder 3">
            <a:extLst>
              <a:ext uri="{FF2B5EF4-FFF2-40B4-BE49-F238E27FC236}">
                <a16:creationId xmlns:a16="http://schemas.microsoft.com/office/drawing/2014/main" id="{F1F1E877-91E1-9098-5C46-7B7840FB0EAD}"/>
              </a:ext>
            </a:extLst>
          </p:cNvPr>
          <p:cNvSpPr>
            <a:spLocks noGrp="1"/>
          </p:cNvSpPr>
          <p:nvPr>
            <p:ph type="sldNum" sz="quarter" idx="12"/>
          </p:nvPr>
        </p:nvSpPr>
        <p:spPr/>
        <p:txBody>
          <a:bodyPr/>
          <a:lstStyle/>
          <a:p>
            <a:fld id="{2E5A7346-834D-46EB-B6AF-5433C4166DD5}" type="slidenum">
              <a:rPr lang="lv-LV" smtClean="0"/>
              <a:t>8</a:t>
            </a:fld>
            <a:endParaRPr lang="lv-LV"/>
          </a:p>
        </p:txBody>
      </p:sp>
    </p:spTree>
    <p:extLst>
      <p:ext uri="{BB962C8B-B14F-4D97-AF65-F5344CB8AC3E}">
        <p14:creationId xmlns:p14="http://schemas.microsoft.com/office/powerpoint/2010/main" val="1149368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5485"/>
            <a:ext cx="7644604" cy="540000"/>
          </a:xfrm>
        </p:spPr>
        <p:style>
          <a:lnRef idx="2">
            <a:schemeClr val="accent1"/>
          </a:lnRef>
          <a:fillRef idx="1">
            <a:schemeClr val="lt1"/>
          </a:fillRef>
          <a:effectRef idx="0">
            <a:schemeClr val="accent1"/>
          </a:effectRef>
          <a:fontRef idx="minor">
            <a:schemeClr val="dk1"/>
          </a:fontRef>
        </p:style>
        <p:txBody>
          <a:bodyPr>
            <a:normAutofit/>
          </a:bodyPr>
          <a:lstStyle/>
          <a:p>
            <a:r>
              <a:rPr lang="lv-LV" sz="2800" dirty="0"/>
              <a:t>Galvenie indikatori un infrastruktūra III</a:t>
            </a:r>
          </a:p>
        </p:txBody>
      </p:sp>
      <p:sp>
        <p:nvSpPr>
          <p:cNvPr id="3" name="Content Placeholder 2"/>
          <p:cNvSpPr>
            <a:spLocks noGrp="1"/>
          </p:cNvSpPr>
          <p:nvPr>
            <p:ph idx="1"/>
          </p:nvPr>
        </p:nvSpPr>
        <p:spPr>
          <a:xfrm>
            <a:off x="534194" y="821438"/>
            <a:ext cx="7426961" cy="480907"/>
          </a:xfrm>
          <a:solidFill>
            <a:schemeClr val="bg1"/>
          </a:solidFill>
        </p:spPr>
        <p:txBody>
          <a:bodyPr>
            <a:normAutofit fontScale="85000" lnSpcReduction="10000"/>
          </a:bodyPr>
          <a:lstStyle/>
          <a:p>
            <a:pPr lvl="2">
              <a:buFont typeface="Wingdings" panose="05000000000000000000" pitchFamily="2" charset="2"/>
              <a:buChar char="q"/>
            </a:pPr>
            <a:r>
              <a:rPr lang="lv-LV" sz="2000" dirty="0"/>
              <a:t>Sadzīves atkritumu sagatavošanas pārstrādei un reģenerācijai infrastruktūra</a:t>
            </a:r>
          </a:p>
          <a:p>
            <a:pPr marL="0" indent="0">
              <a:buNone/>
            </a:pPr>
            <a:endParaRPr lang="lv-LV" dirty="0"/>
          </a:p>
          <a:p>
            <a:endParaRPr lang="lv-LV" dirty="0"/>
          </a:p>
        </p:txBody>
      </p:sp>
      <p:graphicFrame>
        <p:nvGraphicFramePr>
          <p:cNvPr id="4" name="Table 3">
            <a:extLst>
              <a:ext uri="{FF2B5EF4-FFF2-40B4-BE49-F238E27FC236}">
                <a16:creationId xmlns:a16="http://schemas.microsoft.com/office/drawing/2014/main" id="{A25A7FE1-C7A3-450C-7089-87F8C54745F8}"/>
              </a:ext>
            </a:extLst>
          </p:cNvPr>
          <p:cNvGraphicFramePr>
            <a:graphicFrameLocks noGrp="1"/>
          </p:cNvGraphicFramePr>
          <p:nvPr>
            <p:extLst>
              <p:ext uri="{D42A27DB-BD31-4B8C-83A1-F6EECF244321}">
                <p14:modId xmlns:p14="http://schemas.microsoft.com/office/powerpoint/2010/main" val="2762233682"/>
              </p:ext>
            </p:extLst>
          </p:nvPr>
        </p:nvGraphicFramePr>
        <p:xfrm>
          <a:off x="822960" y="1124374"/>
          <a:ext cx="7644604" cy="2417061"/>
        </p:xfrm>
        <a:graphic>
          <a:graphicData uri="http://schemas.openxmlformats.org/drawingml/2006/table">
            <a:tbl>
              <a:tblPr firstRow="1" firstCol="1" bandRow="1">
                <a:tableStyleId>{69CF1AB2-1976-4502-BF36-3FF5EA218861}</a:tableStyleId>
              </a:tblPr>
              <a:tblGrid>
                <a:gridCol w="2152620">
                  <a:extLst>
                    <a:ext uri="{9D8B030D-6E8A-4147-A177-3AD203B41FA5}">
                      <a16:colId xmlns:a16="http://schemas.microsoft.com/office/drawing/2014/main" val="1071281988"/>
                    </a:ext>
                  </a:extLst>
                </a:gridCol>
                <a:gridCol w="2337138">
                  <a:extLst>
                    <a:ext uri="{9D8B030D-6E8A-4147-A177-3AD203B41FA5}">
                      <a16:colId xmlns:a16="http://schemas.microsoft.com/office/drawing/2014/main" val="4037378678"/>
                    </a:ext>
                  </a:extLst>
                </a:gridCol>
                <a:gridCol w="3154846">
                  <a:extLst>
                    <a:ext uri="{9D8B030D-6E8A-4147-A177-3AD203B41FA5}">
                      <a16:colId xmlns:a16="http://schemas.microsoft.com/office/drawing/2014/main" val="3183719544"/>
                    </a:ext>
                  </a:extLst>
                </a:gridCol>
              </a:tblGrid>
              <a:tr h="207330">
                <a:tc>
                  <a:txBody>
                    <a:bodyPr/>
                    <a:lstStyle/>
                    <a:p>
                      <a:pPr algn="l">
                        <a:lnSpc>
                          <a:spcPct val="107000"/>
                        </a:lnSpc>
                        <a:spcAft>
                          <a:spcPts val="800"/>
                        </a:spcAft>
                      </a:pPr>
                      <a:r>
                        <a:rPr lang="lv-LV" sz="1400">
                          <a:effectLst/>
                        </a:rPr>
                        <a:t>Operators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lv-LV" sz="1400">
                          <a:effectLst/>
                        </a:rPr>
                        <a:t>Adrese</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lv-LV" sz="1400" dirty="0">
                          <a:effectLst/>
                        </a:rPr>
                        <a:t>Jauda</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2342588"/>
                  </a:ext>
                </a:extLst>
              </a:tr>
              <a:tr h="512124">
                <a:tc>
                  <a:txBody>
                    <a:bodyPr/>
                    <a:lstStyle/>
                    <a:p>
                      <a:pPr algn="l">
                        <a:lnSpc>
                          <a:spcPct val="107000"/>
                        </a:lnSpc>
                        <a:spcAft>
                          <a:spcPts val="800"/>
                        </a:spcAft>
                      </a:pPr>
                      <a:r>
                        <a:rPr lang="lv-LV" sz="1400" dirty="0">
                          <a:effectLst/>
                        </a:rPr>
                        <a:t>SIA "Eco Baltia vide"</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lv-LV" sz="1400">
                          <a:effectLst/>
                        </a:rPr>
                        <a:t>Ezermalas iela 11, Liepāja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lv-LV" sz="1400" dirty="0">
                          <a:effectLst/>
                        </a:rPr>
                        <a:t>Ienākošā atkritumu plūsma plānota līdz 1800 t/gadā</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6192786"/>
                  </a:ext>
                </a:extLst>
              </a:tr>
              <a:tr h="1686751">
                <a:tc>
                  <a:txBody>
                    <a:bodyPr/>
                    <a:lstStyle/>
                    <a:p>
                      <a:pPr algn="l">
                        <a:lnSpc>
                          <a:spcPct val="107000"/>
                        </a:lnSpc>
                        <a:spcAft>
                          <a:spcPts val="800"/>
                        </a:spcAft>
                      </a:pPr>
                      <a:r>
                        <a:rPr lang="lv-LV" sz="1400" dirty="0">
                          <a:effectLst/>
                        </a:rPr>
                        <a:t>SIA "Eco Baltia vide"</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lv-LV" sz="1400" dirty="0">
                          <a:effectLst/>
                        </a:rPr>
                        <a:t>«Ķīvītes» («Skudras»), Grobiņas pag., Dienvidkurzemes nov.</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07000"/>
                        </a:lnSpc>
                        <a:spcAft>
                          <a:spcPts val="800"/>
                        </a:spcAft>
                      </a:pPr>
                      <a:r>
                        <a:rPr lang="lv-LV" sz="1400" dirty="0">
                          <a:effectLst/>
                        </a:rPr>
                        <a:t>Ienākošā atkritumu plūsma plānota:       </a:t>
                      </a:r>
                    </a:p>
                    <a:p>
                      <a:pPr marL="285750" indent="-285750" algn="l">
                        <a:lnSpc>
                          <a:spcPct val="107000"/>
                        </a:lnSpc>
                        <a:spcAft>
                          <a:spcPts val="800"/>
                        </a:spcAft>
                        <a:buFont typeface="Arial" panose="020B0604020202020204" pitchFamily="34" charset="0"/>
                        <a:buChar char="•"/>
                      </a:pPr>
                      <a:r>
                        <a:rPr lang="lv-LV" sz="1400" dirty="0">
                          <a:effectLst/>
                        </a:rPr>
                        <a:t>līdz 3500 t/gadā dalīti savāktās otrreizējās izejvielas;</a:t>
                      </a:r>
                    </a:p>
                    <a:p>
                      <a:pPr marL="285750" indent="-285750" algn="l">
                        <a:lnSpc>
                          <a:spcPct val="107000"/>
                        </a:lnSpc>
                        <a:spcAft>
                          <a:spcPts val="800"/>
                        </a:spcAft>
                        <a:buFont typeface="Arial" panose="020B0604020202020204" pitchFamily="34" charset="0"/>
                        <a:buChar char="•"/>
                      </a:pPr>
                      <a:r>
                        <a:rPr lang="lv-LV" sz="1400" dirty="0">
                          <a:effectLst/>
                        </a:rPr>
                        <a:t>līdz 35000 t/gadā mehāniskās priekšapstrādes iekārta. </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37683345"/>
                  </a:ext>
                </a:extLst>
              </a:tr>
            </a:tbl>
          </a:graphicData>
        </a:graphic>
      </p:graphicFrame>
      <p:sp>
        <p:nvSpPr>
          <p:cNvPr id="6" name="Content Placeholder 2">
            <a:extLst>
              <a:ext uri="{FF2B5EF4-FFF2-40B4-BE49-F238E27FC236}">
                <a16:creationId xmlns:a16="http://schemas.microsoft.com/office/drawing/2014/main" id="{A39F6237-A87B-5BD7-3A72-1A92C5499661}"/>
              </a:ext>
            </a:extLst>
          </p:cNvPr>
          <p:cNvSpPr txBox="1">
            <a:spLocks/>
          </p:cNvSpPr>
          <p:nvPr/>
        </p:nvSpPr>
        <p:spPr>
          <a:xfrm>
            <a:off x="538479" y="3572550"/>
            <a:ext cx="7426961" cy="480907"/>
          </a:xfrm>
          <a:prstGeom prst="rect">
            <a:avLst/>
          </a:prstGeom>
          <a:solidFill>
            <a:schemeClr val="bg1"/>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2">
              <a:buFont typeface="Wingdings" panose="05000000000000000000" pitchFamily="2" charset="2"/>
              <a:buChar char="q"/>
            </a:pPr>
            <a:r>
              <a:rPr lang="lv-LV" sz="1800" dirty="0"/>
              <a:t>Poligona «Ķīvītes» infrastruktūra</a:t>
            </a:r>
          </a:p>
          <a:p>
            <a:endParaRPr lang="lv-LV" dirty="0"/>
          </a:p>
        </p:txBody>
      </p:sp>
      <p:graphicFrame>
        <p:nvGraphicFramePr>
          <p:cNvPr id="5" name="Table 4">
            <a:extLst>
              <a:ext uri="{FF2B5EF4-FFF2-40B4-BE49-F238E27FC236}">
                <a16:creationId xmlns:a16="http://schemas.microsoft.com/office/drawing/2014/main" id="{125D027E-2A5C-2B28-B669-00BDBFE3885E}"/>
              </a:ext>
            </a:extLst>
          </p:cNvPr>
          <p:cNvGraphicFramePr>
            <a:graphicFrameLocks noGrp="1"/>
          </p:cNvGraphicFramePr>
          <p:nvPr>
            <p:extLst>
              <p:ext uri="{D42A27DB-BD31-4B8C-83A1-F6EECF244321}">
                <p14:modId xmlns:p14="http://schemas.microsoft.com/office/powerpoint/2010/main" val="2111610921"/>
              </p:ext>
            </p:extLst>
          </p:nvPr>
        </p:nvGraphicFramePr>
        <p:xfrm>
          <a:off x="822960" y="3897375"/>
          <a:ext cx="7644604" cy="2363842"/>
        </p:xfrm>
        <a:graphic>
          <a:graphicData uri="http://schemas.openxmlformats.org/drawingml/2006/table">
            <a:tbl>
              <a:tblPr firstRow="1" firstCol="1" bandRow="1">
                <a:tableStyleId>{69CF1AB2-1976-4502-BF36-3FF5EA218861}</a:tableStyleId>
              </a:tblPr>
              <a:tblGrid>
                <a:gridCol w="4351633">
                  <a:extLst>
                    <a:ext uri="{9D8B030D-6E8A-4147-A177-3AD203B41FA5}">
                      <a16:colId xmlns:a16="http://schemas.microsoft.com/office/drawing/2014/main" val="1488172161"/>
                    </a:ext>
                  </a:extLst>
                </a:gridCol>
                <a:gridCol w="1529087">
                  <a:extLst>
                    <a:ext uri="{9D8B030D-6E8A-4147-A177-3AD203B41FA5}">
                      <a16:colId xmlns:a16="http://schemas.microsoft.com/office/drawing/2014/main" val="2640536301"/>
                    </a:ext>
                  </a:extLst>
                </a:gridCol>
                <a:gridCol w="1763884">
                  <a:extLst>
                    <a:ext uri="{9D8B030D-6E8A-4147-A177-3AD203B41FA5}">
                      <a16:colId xmlns:a16="http://schemas.microsoft.com/office/drawing/2014/main" val="2547695138"/>
                    </a:ext>
                  </a:extLst>
                </a:gridCol>
              </a:tblGrid>
              <a:tr h="446480">
                <a:tc>
                  <a:txBody>
                    <a:bodyPr/>
                    <a:lstStyle/>
                    <a:p>
                      <a:pPr algn="l">
                        <a:lnSpc>
                          <a:spcPct val="107000"/>
                        </a:lnSpc>
                        <a:spcAft>
                          <a:spcPts val="800"/>
                        </a:spcAft>
                      </a:pPr>
                      <a:r>
                        <a:rPr lang="lv-LV" sz="1400">
                          <a:effectLst/>
                        </a:rPr>
                        <a:t>Infrastruktūra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Jauda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Ekspluatācijas uzsākšanas gads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5815416"/>
                  </a:ext>
                </a:extLst>
              </a:tr>
              <a:tr h="218173">
                <a:tc>
                  <a:txBody>
                    <a:bodyPr/>
                    <a:lstStyle/>
                    <a:p>
                      <a:pPr algn="l">
                        <a:lnSpc>
                          <a:spcPct val="107000"/>
                        </a:lnSpc>
                        <a:spcAft>
                          <a:spcPts val="800"/>
                        </a:spcAft>
                      </a:pPr>
                      <a:r>
                        <a:rPr lang="lv-LV" sz="1400">
                          <a:effectLst/>
                        </a:rPr>
                        <a:t>Infrastruktūra atkritumu sagatavošanai reģenerācijai</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6 tūkst. t/gadā</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2014. gads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63643155"/>
                  </a:ext>
                </a:extLst>
              </a:tr>
              <a:tr h="227596">
                <a:tc>
                  <a:txBody>
                    <a:bodyPr/>
                    <a:lstStyle/>
                    <a:p>
                      <a:pPr algn="l">
                        <a:lnSpc>
                          <a:spcPct val="107000"/>
                        </a:lnSpc>
                        <a:spcAft>
                          <a:spcPts val="800"/>
                        </a:spcAft>
                      </a:pPr>
                      <a:r>
                        <a:rPr lang="lv-LV" sz="1400">
                          <a:effectLst/>
                        </a:rPr>
                        <a:t>Infrastruktūra bioloģiski noārdāmo atkritumu pārstrādei</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21 tūkst. t/gadā</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Plānots no 2024. gada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4602544"/>
                  </a:ext>
                </a:extLst>
              </a:tr>
              <a:tr h="588728">
                <a:tc>
                  <a:txBody>
                    <a:bodyPr/>
                    <a:lstStyle/>
                    <a:p>
                      <a:pPr algn="l">
                        <a:lnSpc>
                          <a:spcPct val="107000"/>
                        </a:lnSpc>
                        <a:spcAft>
                          <a:spcPts val="800"/>
                        </a:spcAft>
                      </a:pPr>
                      <a:r>
                        <a:rPr lang="lv-LV" sz="1400">
                          <a:effectLst/>
                        </a:rPr>
                        <a:t>Energošūna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192 tūkst. t (atlikusī ietilpība)</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2016. gads</a:t>
                      </a:r>
                    </a:p>
                    <a:p>
                      <a:pPr algn="ctr">
                        <a:lnSpc>
                          <a:spcPct val="107000"/>
                        </a:lnSpc>
                        <a:spcAft>
                          <a:spcPts val="800"/>
                        </a:spcAft>
                      </a:pPr>
                      <a:r>
                        <a:rPr lang="lv-LV" sz="1400" dirty="0">
                          <a:effectLst/>
                        </a:rPr>
                        <a:t> </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20120036"/>
                  </a:ext>
                </a:extLst>
              </a:tr>
              <a:tr h="218173">
                <a:tc>
                  <a:txBody>
                    <a:bodyPr/>
                    <a:lstStyle/>
                    <a:p>
                      <a:pPr algn="l">
                        <a:lnSpc>
                          <a:spcPct val="107000"/>
                        </a:lnSpc>
                        <a:spcAft>
                          <a:spcPts val="800"/>
                        </a:spcAft>
                      </a:pPr>
                      <a:r>
                        <a:rPr lang="lv-LV" sz="1400">
                          <a:effectLst/>
                        </a:rPr>
                        <a:t>Atkritumu apglabāšanas infrastruktūra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600 tūkst. t</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Plānots no 2024. gada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81837369"/>
                  </a:ext>
                </a:extLst>
              </a:tr>
              <a:tr h="446480">
                <a:tc>
                  <a:txBody>
                    <a:bodyPr/>
                    <a:lstStyle/>
                    <a:p>
                      <a:pPr algn="l">
                        <a:lnSpc>
                          <a:spcPct val="107000"/>
                        </a:lnSpc>
                        <a:spcAft>
                          <a:spcPts val="800"/>
                        </a:spcAft>
                      </a:pPr>
                      <a:r>
                        <a:rPr lang="lv-LV" sz="1400">
                          <a:effectLst/>
                        </a:rPr>
                        <a:t>Poligona gāzes apsaimniekošanas sistēma</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500 m</a:t>
                      </a:r>
                      <a:r>
                        <a:rPr lang="lv-LV" sz="1400" baseline="30000">
                          <a:effectLst/>
                        </a:rPr>
                        <a:t>3</a:t>
                      </a:r>
                      <a:r>
                        <a:rPr lang="lv-LV" sz="1400">
                          <a:effectLst/>
                        </a:rPr>
                        <a:t>/h (1,1MW</a:t>
                      </a:r>
                      <a:r>
                        <a:rPr lang="lv-LV" sz="1400" baseline="-25000">
                          <a:effectLst/>
                        </a:rPr>
                        <a:t>el</a:t>
                      </a:r>
                      <a:r>
                        <a:rPr lang="lv-LV" sz="1400">
                          <a:effectLst/>
                        </a:rPr>
                        <a:t>)</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2005. gads</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72330803"/>
                  </a:ext>
                </a:extLst>
              </a:tr>
              <a:tr h="218173">
                <a:tc>
                  <a:txBody>
                    <a:bodyPr/>
                    <a:lstStyle/>
                    <a:p>
                      <a:pPr algn="l">
                        <a:lnSpc>
                          <a:spcPct val="107000"/>
                        </a:lnSpc>
                        <a:spcAft>
                          <a:spcPts val="800"/>
                        </a:spcAft>
                      </a:pPr>
                      <a:r>
                        <a:rPr lang="lv-LV" sz="1400">
                          <a:effectLst/>
                        </a:rPr>
                        <a:t>Infiltrāta attīrīšanas iekārtas </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a:effectLst/>
                        </a:rPr>
                        <a:t>5m</a:t>
                      </a:r>
                      <a:r>
                        <a:rPr lang="lv-LV" sz="1400" baseline="30000">
                          <a:effectLst/>
                        </a:rPr>
                        <a:t>3</a:t>
                      </a:r>
                      <a:r>
                        <a:rPr lang="lv-LV" sz="1400">
                          <a:effectLst/>
                        </a:rPr>
                        <a:t>/h</a:t>
                      </a:r>
                      <a:endParaRPr lang="lv-LV"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800"/>
                        </a:spcAft>
                      </a:pPr>
                      <a:r>
                        <a:rPr lang="lv-LV" sz="1400" dirty="0">
                          <a:effectLst/>
                        </a:rPr>
                        <a:t>2006.,  2012. gads</a:t>
                      </a:r>
                      <a:endParaRPr lang="lv-LV"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60191581"/>
                  </a:ext>
                </a:extLst>
              </a:tr>
            </a:tbl>
          </a:graphicData>
        </a:graphic>
      </p:graphicFrame>
      <p:sp>
        <p:nvSpPr>
          <p:cNvPr id="7" name="Slide Number Placeholder 6">
            <a:extLst>
              <a:ext uri="{FF2B5EF4-FFF2-40B4-BE49-F238E27FC236}">
                <a16:creationId xmlns:a16="http://schemas.microsoft.com/office/drawing/2014/main" id="{64790245-348E-B9B6-8348-1BFE360A1FB1}"/>
              </a:ext>
            </a:extLst>
          </p:cNvPr>
          <p:cNvSpPr>
            <a:spLocks noGrp="1"/>
          </p:cNvSpPr>
          <p:nvPr>
            <p:ph type="sldNum" sz="quarter" idx="12"/>
          </p:nvPr>
        </p:nvSpPr>
        <p:spPr/>
        <p:txBody>
          <a:bodyPr/>
          <a:lstStyle/>
          <a:p>
            <a:fld id="{2E5A7346-834D-46EB-B6AF-5433C4166DD5}" type="slidenum">
              <a:rPr lang="lv-LV" smtClean="0"/>
              <a:t>9</a:t>
            </a:fld>
            <a:endParaRPr lang="lv-LV"/>
          </a:p>
        </p:txBody>
      </p:sp>
    </p:spTree>
    <p:extLst>
      <p:ext uri="{BB962C8B-B14F-4D97-AF65-F5344CB8AC3E}">
        <p14:creationId xmlns:p14="http://schemas.microsoft.com/office/powerpoint/2010/main" val="2255841952"/>
      </p:ext>
    </p:extLst>
  </p:cSld>
  <p:clrMapOvr>
    <a:masterClrMapping/>
  </p:clrMapOvr>
</p:sld>
</file>

<file path=ppt/theme/theme1.xml><?xml version="1.0" encoding="utf-8"?>
<a:theme xmlns:a="http://schemas.openxmlformats.org/drawingml/2006/main" name="Retrospect">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TC101790492[[fn=Sketchbook]]</Template>
  <TotalTime>2737</TotalTime>
  <Words>2679</Words>
  <Application>Microsoft Office PowerPoint</Application>
  <PresentationFormat>On-screen Show (4:3)</PresentationFormat>
  <Paragraphs>488</Paragraphs>
  <Slides>22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Calibri Light</vt:lpstr>
      <vt:lpstr>Wingdings</vt:lpstr>
      <vt:lpstr>Retrospect</vt:lpstr>
      <vt:lpstr>Unknown</vt:lpstr>
      <vt:lpstr>Stratēģiskā ietekmes uz vidi novērtējuma vides pārskata un plānošanas dokumenta projekta “Dienvidkurzemes reģionālais atkritumu apsaimniekošanas plāns 2023. – 2027. gadam” sabiedriskā apspriešana </vt:lpstr>
      <vt:lpstr>Plāna izstrādes pamatojums</vt:lpstr>
      <vt:lpstr>Plāna vides pārskats un stratēģiskais ietekmes uz vidi novērtējums</vt:lpstr>
      <vt:lpstr>Konsultācijas un saņemtie viedokļi</vt:lpstr>
      <vt:lpstr>Dienvidkurzemes AAR raksturojums</vt:lpstr>
      <vt:lpstr>Apsaimniekotie SA apjomi</vt:lpstr>
      <vt:lpstr>Galvenie indikatori un infrastruktūra I</vt:lpstr>
      <vt:lpstr>Galvenie indikatori un infrastruktūra II</vt:lpstr>
      <vt:lpstr>Galvenie indikatori un infrastruktūra III</vt:lpstr>
      <vt:lpstr>Atkritumu apsaimniekošanas valsts plāna stratēģiskie mērķi</vt:lpstr>
      <vt:lpstr>Sasniedzamie kvalitatīvie rādītāji</vt:lpstr>
      <vt:lpstr>Atkritumu ražošanas prognoze un kvantitatīvie rādītāji</vt:lpstr>
      <vt:lpstr>Prioritāri īstenojamie pasākumi</vt:lpstr>
      <vt:lpstr>Atkritumu dalītās vākšanas sistēmas attīstība</vt:lpstr>
      <vt:lpstr>Poligona “Ķīvītes” infrastruktūras attīstība</vt:lpstr>
      <vt:lpstr>Sabiedrības informēšanas un izglītošanas pasākumi</vt:lpstr>
      <vt:lpstr>Atkritumu sagatavošanas atkārtotai izmantošanai infrastruktūra</vt:lpstr>
      <vt:lpstr>Atkritumu sagatavošanas pārstrādei un reģenerācijai infrastruktūras attīstība</vt:lpstr>
      <vt:lpstr>Plāna īstenošanas laika grafiks I</vt:lpstr>
      <vt:lpstr>Plāna īstenošanas laika grafiks II</vt:lpstr>
      <vt:lpstr>Vides pārskata un Plāna akceptēšana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Stratēģiskā ietekmes uz vidi novērtējuma vides pārskata un plānošanas dokumenta projekta “Dienvidkurzemes reģionālais atkritumu apsaimniekošanas plāns 2023. – 2027. gadam” sabiedriskā apspriešana </dc:title>
  <cp:lastModifiedBy>LRAS</cp:lastModifiedBy>
  <cp:revision>7</cp:revision>
  <cp:lastPrinted>2022-04-26T05:46:29Z</cp:lastPrinted>
  <dcterms:created xsi:type="dcterms:W3CDTF">2014-10-14T11:15:59Z</dcterms:created>
  <dcterms:modified xsi:type="dcterms:W3CDTF">2022-10-31T14:11:33Z</dcterms:modified>
</cp:coreProperties>
</file>