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D9C84-8224-48D0-862B-E108DFA15A4E}" type="datetimeFigureOut">
              <a:rPr lang="en-GB" smtClean="0"/>
              <a:t>11/01/2023</a:t>
            </a:fld>
            <a:endParaRPr lang="en-GB"/>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iezīmju vietturis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6" name="Kājenes vietturis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a numura vietturis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6FD0E0F6-BA8B-4058-B292-CC3F88F25B84}" type="slidenum">
              <a:rPr lang="en-GB" smtClean="0"/>
              <a:t>‹#›</a:t>
            </a:fld>
            <a:endParaRPr lang="en-GB"/>
          </a:p>
        </p:txBody>
      </p:sp>
    </p:spTree>
    <p:extLst>
      <p:ext uri="{BB962C8B-B14F-4D97-AF65-F5344CB8AC3E}">
        <p14:creationId xmlns:p14="http://schemas.microsoft.com/office/powerpoint/2010/main" val="59252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GB" dirty="0"/>
          </a:p>
        </p:txBody>
      </p:sp>
      <p:sp>
        <p:nvSpPr>
          <p:cNvPr id="4" name="Slaida numura vietturis 3"/>
          <p:cNvSpPr>
            <a:spLocks noGrp="1"/>
          </p:cNvSpPr>
          <p:nvPr>
            <p:ph type="sldNum" sz="quarter" idx="5"/>
          </p:nvPr>
        </p:nvSpPr>
        <p:spPr/>
        <p:txBody>
          <a:bodyPr/>
          <a:lstStyle/>
          <a:p>
            <a:fld id="{6FD0E0F6-BA8B-4058-B292-CC3F88F25B84}" type="slidenum">
              <a:rPr lang="en-GB" smtClean="0"/>
              <a:t>1</a:t>
            </a:fld>
            <a:endParaRPr lang="en-GB"/>
          </a:p>
        </p:txBody>
      </p:sp>
    </p:spTree>
    <p:extLst>
      <p:ext uri="{BB962C8B-B14F-4D97-AF65-F5344CB8AC3E}">
        <p14:creationId xmlns:p14="http://schemas.microsoft.com/office/powerpoint/2010/main" val="141056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EE5D83A-05C4-E8CC-BE22-316C15701643}"/>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GB"/>
          </a:p>
        </p:txBody>
      </p:sp>
      <p:sp>
        <p:nvSpPr>
          <p:cNvPr id="3" name="Apakšvirsraksts 2">
            <a:extLst>
              <a:ext uri="{FF2B5EF4-FFF2-40B4-BE49-F238E27FC236}">
                <a16:creationId xmlns:a16="http://schemas.microsoft.com/office/drawing/2014/main" id="{1BF6372E-0371-E8B2-AC09-43357AF6C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GB"/>
          </a:p>
        </p:txBody>
      </p:sp>
      <p:sp>
        <p:nvSpPr>
          <p:cNvPr id="4" name="Datuma vietturis 3">
            <a:extLst>
              <a:ext uri="{FF2B5EF4-FFF2-40B4-BE49-F238E27FC236}">
                <a16:creationId xmlns:a16="http://schemas.microsoft.com/office/drawing/2014/main" id="{F15D7914-A757-3E66-5D98-420044B8AE85}"/>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5" name="Kājenes vietturis 4">
            <a:extLst>
              <a:ext uri="{FF2B5EF4-FFF2-40B4-BE49-F238E27FC236}">
                <a16:creationId xmlns:a16="http://schemas.microsoft.com/office/drawing/2014/main" id="{16C9C053-A553-4772-9DBE-E2EAD7E8B353}"/>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9DA8C8DA-61C8-1F54-31A1-A26114FD0678}"/>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14266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B7AC04-1928-B847-B516-F7ECC9BDB0DC}"/>
              </a:ext>
            </a:extLst>
          </p:cNvPr>
          <p:cNvSpPr>
            <a:spLocks noGrp="1"/>
          </p:cNvSpPr>
          <p:nvPr>
            <p:ph type="title"/>
          </p:nvPr>
        </p:nvSpPr>
        <p:spPr/>
        <p:txBody>
          <a:bodyPr/>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198E8EE3-153C-56B1-5374-C3AF7B2D92AE}"/>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91DB9B66-DA53-D5FD-F65E-443CFE77176B}"/>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5" name="Kājenes vietturis 4">
            <a:extLst>
              <a:ext uri="{FF2B5EF4-FFF2-40B4-BE49-F238E27FC236}">
                <a16:creationId xmlns:a16="http://schemas.microsoft.com/office/drawing/2014/main" id="{8DA31566-ECDD-4EB5-6D78-7BE548A3B888}"/>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2F01DC97-E9E1-42D9-0F9F-38C9C6C504C7}"/>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281629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A0ADEA96-7935-1C41-336A-171B9B880EDF}"/>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88C6A028-5DAF-980C-6FC8-6401F44C59FF}"/>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C6477FD7-561A-8646-7080-4F6203B23233}"/>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5" name="Kājenes vietturis 4">
            <a:extLst>
              <a:ext uri="{FF2B5EF4-FFF2-40B4-BE49-F238E27FC236}">
                <a16:creationId xmlns:a16="http://schemas.microsoft.com/office/drawing/2014/main" id="{E1675924-90C8-DAB0-697B-F6F6F95D4B81}"/>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4A194719-4379-D134-4196-0773E05A0421}"/>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210983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B1A4798-D34D-D693-CCD1-E2E457C7F97F}"/>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FF113433-FAAF-1279-6B1F-16F5BB274DD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CD7D683E-4E58-8391-7C60-7B77943C470C}"/>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5" name="Kājenes vietturis 4">
            <a:extLst>
              <a:ext uri="{FF2B5EF4-FFF2-40B4-BE49-F238E27FC236}">
                <a16:creationId xmlns:a16="http://schemas.microsoft.com/office/drawing/2014/main" id="{F54049D4-A50D-0279-9BC8-2B452CD44E03}"/>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94680756-950B-0CC8-F9ED-E8B1E3F6FA9F}"/>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92335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342A1CA-E023-1A8D-6839-1E512655DCD5}"/>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GB"/>
          </a:p>
        </p:txBody>
      </p:sp>
      <p:sp>
        <p:nvSpPr>
          <p:cNvPr id="3" name="Teksta vietturis 2">
            <a:extLst>
              <a:ext uri="{FF2B5EF4-FFF2-40B4-BE49-F238E27FC236}">
                <a16:creationId xmlns:a16="http://schemas.microsoft.com/office/drawing/2014/main" id="{C98BB80F-6C77-3CFE-B7DD-37B919E8D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213EF6CE-F2A0-F593-CD2F-55D3CB0970CC}"/>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5" name="Kājenes vietturis 4">
            <a:extLst>
              <a:ext uri="{FF2B5EF4-FFF2-40B4-BE49-F238E27FC236}">
                <a16:creationId xmlns:a16="http://schemas.microsoft.com/office/drawing/2014/main" id="{22736509-EC9B-9D30-7B51-460041A12741}"/>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520715D5-622A-FF7F-D31A-9DE966943237}"/>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411231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A7E5D3E-201C-3C1B-17F6-95A9AA10BC05}"/>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C6BA6671-69C2-E066-1E38-CEC621615A8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Satura vietturis 3">
            <a:extLst>
              <a:ext uri="{FF2B5EF4-FFF2-40B4-BE49-F238E27FC236}">
                <a16:creationId xmlns:a16="http://schemas.microsoft.com/office/drawing/2014/main" id="{8A08731D-8D25-B581-1F3F-9E026A5A70BA}"/>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Datuma vietturis 4">
            <a:extLst>
              <a:ext uri="{FF2B5EF4-FFF2-40B4-BE49-F238E27FC236}">
                <a16:creationId xmlns:a16="http://schemas.microsoft.com/office/drawing/2014/main" id="{FD6A3073-F548-C125-0D48-6E64F911B8B8}"/>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6" name="Kājenes vietturis 5">
            <a:extLst>
              <a:ext uri="{FF2B5EF4-FFF2-40B4-BE49-F238E27FC236}">
                <a16:creationId xmlns:a16="http://schemas.microsoft.com/office/drawing/2014/main" id="{D30334F4-03BB-98E9-C648-EBA1791B1519}"/>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774C944A-FA6A-7476-9883-4FE222F6E13F}"/>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252305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ED48362-5DDE-1D35-E62B-BB6B63EE7436}"/>
              </a:ext>
            </a:extLst>
          </p:cNvPr>
          <p:cNvSpPr>
            <a:spLocks noGrp="1"/>
          </p:cNvSpPr>
          <p:nvPr>
            <p:ph type="title"/>
          </p:nvPr>
        </p:nvSpPr>
        <p:spPr>
          <a:xfrm>
            <a:off x="839788" y="365125"/>
            <a:ext cx="10515600" cy="1325563"/>
          </a:xfrm>
        </p:spPr>
        <p:txBody>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C9DCF3A0-5FB9-1857-CDCF-607E2C5F2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609B889E-1403-27FD-5040-DDAA584FD7D3}"/>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Teksta vietturis 4">
            <a:extLst>
              <a:ext uri="{FF2B5EF4-FFF2-40B4-BE49-F238E27FC236}">
                <a16:creationId xmlns:a16="http://schemas.microsoft.com/office/drawing/2014/main" id="{199803D9-8E0C-EE84-FE92-90A0A4E41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67BA49DB-2B35-376C-D023-2253CB408B5E}"/>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7" name="Datuma vietturis 6">
            <a:extLst>
              <a:ext uri="{FF2B5EF4-FFF2-40B4-BE49-F238E27FC236}">
                <a16:creationId xmlns:a16="http://schemas.microsoft.com/office/drawing/2014/main" id="{D54443ED-270D-A0F9-27A3-A59233A8666A}"/>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8" name="Kājenes vietturis 7">
            <a:extLst>
              <a:ext uri="{FF2B5EF4-FFF2-40B4-BE49-F238E27FC236}">
                <a16:creationId xmlns:a16="http://schemas.microsoft.com/office/drawing/2014/main" id="{6B872B7D-D121-2691-6181-3DF2A625F1E9}"/>
              </a:ext>
            </a:extLst>
          </p:cNvPr>
          <p:cNvSpPr>
            <a:spLocks noGrp="1"/>
          </p:cNvSpPr>
          <p:nvPr>
            <p:ph type="ftr" sz="quarter" idx="11"/>
          </p:nvPr>
        </p:nvSpPr>
        <p:spPr/>
        <p:txBody>
          <a:bodyPr/>
          <a:lstStyle/>
          <a:p>
            <a:endParaRPr lang="en-GB"/>
          </a:p>
        </p:txBody>
      </p:sp>
      <p:sp>
        <p:nvSpPr>
          <p:cNvPr id="9" name="Slaida numura vietturis 8">
            <a:extLst>
              <a:ext uri="{FF2B5EF4-FFF2-40B4-BE49-F238E27FC236}">
                <a16:creationId xmlns:a16="http://schemas.microsoft.com/office/drawing/2014/main" id="{62EFFF25-F1EE-D3CB-6C7B-C6989514409E}"/>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197632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9D96F3A-6CB8-8C23-B94C-2928167E3154}"/>
              </a:ext>
            </a:extLst>
          </p:cNvPr>
          <p:cNvSpPr>
            <a:spLocks noGrp="1"/>
          </p:cNvSpPr>
          <p:nvPr>
            <p:ph type="title"/>
          </p:nvPr>
        </p:nvSpPr>
        <p:spPr/>
        <p:txBody>
          <a:bodyPr/>
          <a:lstStyle/>
          <a:p>
            <a:r>
              <a:rPr lang="lv-LV"/>
              <a:t>Rediģēt šablona virsraksta stilu</a:t>
            </a:r>
            <a:endParaRPr lang="en-GB"/>
          </a:p>
        </p:txBody>
      </p:sp>
      <p:sp>
        <p:nvSpPr>
          <p:cNvPr id="3" name="Datuma vietturis 2">
            <a:extLst>
              <a:ext uri="{FF2B5EF4-FFF2-40B4-BE49-F238E27FC236}">
                <a16:creationId xmlns:a16="http://schemas.microsoft.com/office/drawing/2014/main" id="{66CBC6BD-61A8-D0F9-552D-45B4B84B8ADC}"/>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4" name="Kājenes vietturis 3">
            <a:extLst>
              <a:ext uri="{FF2B5EF4-FFF2-40B4-BE49-F238E27FC236}">
                <a16:creationId xmlns:a16="http://schemas.microsoft.com/office/drawing/2014/main" id="{2D0F7AB8-2566-4E5F-D2D5-E3224813B9A2}"/>
              </a:ext>
            </a:extLst>
          </p:cNvPr>
          <p:cNvSpPr>
            <a:spLocks noGrp="1"/>
          </p:cNvSpPr>
          <p:nvPr>
            <p:ph type="ftr" sz="quarter" idx="11"/>
          </p:nvPr>
        </p:nvSpPr>
        <p:spPr/>
        <p:txBody>
          <a:bodyPr/>
          <a:lstStyle/>
          <a:p>
            <a:endParaRPr lang="en-GB"/>
          </a:p>
        </p:txBody>
      </p:sp>
      <p:sp>
        <p:nvSpPr>
          <p:cNvPr id="5" name="Slaida numura vietturis 4">
            <a:extLst>
              <a:ext uri="{FF2B5EF4-FFF2-40B4-BE49-F238E27FC236}">
                <a16:creationId xmlns:a16="http://schemas.microsoft.com/office/drawing/2014/main" id="{E8B601EA-886F-BEDC-BD7E-80E495D8D978}"/>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93091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EB0737F2-2A95-9255-943D-ABA568201375}"/>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3" name="Kājenes vietturis 2">
            <a:extLst>
              <a:ext uri="{FF2B5EF4-FFF2-40B4-BE49-F238E27FC236}">
                <a16:creationId xmlns:a16="http://schemas.microsoft.com/office/drawing/2014/main" id="{E852EC26-078E-E9C2-67F4-C8A60EC4BC2D}"/>
              </a:ext>
            </a:extLst>
          </p:cNvPr>
          <p:cNvSpPr>
            <a:spLocks noGrp="1"/>
          </p:cNvSpPr>
          <p:nvPr>
            <p:ph type="ftr" sz="quarter" idx="11"/>
          </p:nvPr>
        </p:nvSpPr>
        <p:spPr/>
        <p:txBody>
          <a:bodyPr/>
          <a:lstStyle/>
          <a:p>
            <a:endParaRPr lang="en-GB"/>
          </a:p>
        </p:txBody>
      </p:sp>
      <p:sp>
        <p:nvSpPr>
          <p:cNvPr id="4" name="Slaida numura vietturis 3">
            <a:extLst>
              <a:ext uri="{FF2B5EF4-FFF2-40B4-BE49-F238E27FC236}">
                <a16:creationId xmlns:a16="http://schemas.microsoft.com/office/drawing/2014/main" id="{B07DB8AE-BA9E-2480-3362-56C93040EDAD}"/>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416563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13AF15B-AD26-8E57-DF0C-14CC7C9A39F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GB"/>
          </a:p>
        </p:txBody>
      </p:sp>
      <p:sp>
        <p:nvSpPr>
          <p:cNvPr id="3" name="Satura vietturis 2">
            <a:extLst>
              <a:ext uri="{FF2B5EF4-FFF2-40B4-BE49-F238E27FC236}">
                <a16:creationId xmlns:a16="http://schemas.microsoft.com/office/drawing/2014/main" id="{01CEDE85-A9C8-3BD5-9556-FF1A2915E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Teksta vietturis 3">
            <a:extLst>
              <a:ext uri="{FF2B5EF4-FFF2-40B4-BE49-F238E27FC236}">
                <a16:creationId xmlns:a16="http://schemas.microsoft.com/office/drawing/2014/main" id="{7F63613E-2320-BE82-D204-52EC0EB47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419A5467-4764-097E-84A2-F6C0BDCFC70F}"/>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6" name="Kājenes vietturis 5">
            <a:extLst>
              <a:ext uri="{FF2B5EF4-FFF2-40B4-BE49-F238E27FC236}">
                <a16:creationId xmlns:a16="http://schemas.microsoft.com/office/drawing/2014/main" id="{A986795C-711E-8A5F-59BF-909CFE668AF1}"/>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2EBC7042-11AA-9EDF-348A-0596A1055804}"/>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274732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ACA4538-9285-496A-7CCC-DD5428E4EEC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GB"/>
          </a:p>
        </p:txBody>
      </p:sp>
      <p:sp>
        <p:nvSpPr>
          <p:cNvPr id="3" name="Attēla vietturis 2">
            <a:extLst>
              <a:ext uri="{FF2B5EF4-FFF2-40B4-BE49-F238E27FC236}">
                <a16:creationId xmlns:a16="http://schemas.microsoft.com/office/drawing/2014/main" id="{8F9A3BE3-F35F-E52C-E919-7B86E936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a vietturis 3">
            <a:extLst>
              <a:ext uri="{FF2B5EF4-FFF2-40B4-BE49-F238E27FC236}">
                <a16:creationId xmlns:a16="http://schemas.microsoft.com/office/drawing/2014/main" id="{699F5B77-B8E1-20EA-88FA-E57832B74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8E5304B-8818-A124-5241-FCF515C1B26C}"/>
              </a:ext>
            </a:extLst>
          </p:cNvPr>
          <p:cNvSpPr>
            <a:spLocks noGrp="1"/>
          </p:cNvSpPr>
          <p:nvPr>
            <p:ph type="dt" sz="half" idx="10"/>
          </p:nvPr>
        </p:nvSpPr>
        <p:spPr/>
        <p:txBody>
          <a:bodyPr/>
          <a:lstStyle/>
          <a:p>
            <a:fld id="{01FB4E42-2F6C-4D26-92E9-22F7321FC01A}" type="datetimeFigureOut">
              <a:rPr lang="en-GB" smtClean="0"/>
              <a:t>11/01/2023</a:t>
            </a:fld>
            <a:endParaRPr lang="en-GB"/>
          </a:p>
        </p:txBody>
      </p:sp>
      <p:sp>
        <p:nvSpPr>
          <p:cNvPr id="6" name="Kājenes vietturis 5">
            <a:extLst>
              <a:ext uri="{FF2B5EF4-FFF2-40B4-BE49-F238E27FC236}">
                <a16:creationId xmlns:a16="http://schemas.microsoft.com/office/drawing/2014/main" id="{F44E5230-9CE4-067C-CD31-0290D1C857BF}"/>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D5848FDB-4A97-0F6B-74B1-FD5060E38EAB}"/>
              </a:ext>
            </a:extLst>
          </p:cNvPr>
          <p:cNvSpPr>
            <a:spLocks noGrp="1"/>
          </p:cNvSpPr>
          <p:nvPr>
            <p:ph type="sldNum" sz="quarter" idx="12"/>
          </p:nvPr>
        </p:nvSpPr>
        <p:spPr/>
        <p:txBody>
          <a:bodyPr/>
          <a:lstStyle/>
          <a:p>
            <a:fld id="{61D45606-F8E3-4490-838E-F0FFA05D0613}" type="slidenum">
              <a:rPr lang="en-GB" smtClean="0"/>
              <a:t>‹#›</a:t>
            </a:fld>
            <a:endParaRPr lang="en-GB"/>
          </a:p>
        </p:txBody>
      </p:sp>
    </p:spTree>
    <p:extLst>
      <p:ext uri="{BB962C8B-B14F-4D97-AF65-F5344CB8AC3E}">
        <p14:creationId xmlns:p14="http://schemas.microsoft.com/office/powerpoint/2010/main" val="140828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3BF9940F-F1E3-D541-D84A-CF5F63092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474F06F1-82E3-3088-983A-CECA86EAD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4AD63589-BFCF-F0FC-6FB1-32BF814F6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B4E42-2F6C-4D26-92E9-22F7321FC01A}" type="datetimeFigureOut">
              <a:rPr lang="en-GB" smtClean="0"/>
              <a:t>11/01/2023</a:t>
            </a:fld>
            <a:endParaRPr lang="en-GB"/>
          </a:p>
        </p:txBody>
      </p:sp>
      <p:sp>
        <p:nvSpPr>
          <p:cNvPr id="5" name="Kājenes vietturis 4">
            <a:extLst>
              <a:ext uri="{FF2B5EF4-FFF2-40B4-BE49-F238E27FC236}">
                <a16:creationId xmlns:a16="http://schemas.microsoft.com/office/drawing/2014/main" id="{CD7942C1-94D9-5997-E405-54DD5076A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ida numura vietturis 5">
            <a:extLst>
              <a:ext uri="{FF2B5EF4-FFF2-40B4-BE49-F238E27FC236}">
                <a16:creationId xmlns:a16="http://schemas.microsoft.com/office/drawing/2014/main" id="{9804BEE4-C10D-3E8C-EBAB-73265B2D7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45606-F8E3-4490-838E-F0FFA05D0613}" type="slidenum">
              <a:rPr lang="en-GB" smtClean="0"/>
              <a:t>‹#›</a:t>
            </a:fld>
            <a:endParaRPr lang="en-GB"/>
          </a:p>
        </p:txBody>
      </p:sp>
    </p:spTree>
    <p:extLst>
      <p:ext uri="{BB962C8B-B14F-4D97-AF65-F5344CB8AC3E}">
        <p14:creationId xmlns:p14="http://schemas.microsoft.com/office/powerpoint/2010/main" val="61169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irojs@liepajasras.l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vpvb@vpvb.gov.l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3C6C1B0-5D18-DCE7-484E-C9C675B03ADC}"/>
              </a:ext>
            </a:extLst>
          </p:cNvPr>
          <p:cNvSpPr>
            <a:spLocks noGrp="1"/>
          </p:cNvSpPr>
          <p:nvPr>
            <p:ph type="ctrTitle"/>
          </p:nvPr>
        </p:nvSpPr>
        <p:spPr>
          <a:xfrm>
            <a:off x="914400" y="1228437"/>
            <a:ext cx="9753600" cy="3602182"/>
          </a:xfrm>
        </p:spPr>
        <p:txBody>
          <a:bodyPr>
            <a:normAutofit fontScale="90000"/>
          </a:bodyPr>
          <a:lstStyle/>
          <a:p>
            <a:pPr algn="ctr">
              <a:lnSpc>
                <a:spcPct val="107000"/>
              </a:lnSpc>
              <a:spcAft>
                <a:spcPts val="800"/>
              </a:spcAft>
            </a:pPr>
            <a:br>
              <a:rPr lang="lv-LV" sz="1800" b="1" cap="all" dirty="0">
                <a:effectLst/>
                <a:latin typeface="Calibri" panose="020F0502020204030204" pitchFamily="34" charset="0"/>
                <a:ea typeface="Calibri" panose="020F0502020204030204" pitchFamily="34" charset="0"/>
                <a:cs typeface="Calibri" panose="020F0502020204030204" pitchFamily="34" charset="0"/>
              </a:rPr>
            </a:br>
            <a:br>
              <a:rPr lang="lv-LV" sz="1800" b="1" cap="all" dirty="0">
                <a:effectLst/>
                <a:latin typeface="Calibri" panose="020F0502020204030204" pitchFamily="34" charset="0"/>
                <a:ea typeface="Calibri" panose="020F0502020204030204" pitchFamily="34" charset="0"/>
                <a:cs typeface="Calibri" panose="020F0502020204030204" pitchFamily="34" charset="0"/>
              </a:rPr>
            </a:br>
            <a:br>
              <a:rPr lang="lv-LV" sz="1800" b="1" cap="all" dirty="0">
                <a:effectLst/>
                <a:latin typeface="Calibri" panose="020F0502020204030204" pitchFamily="34" charset="0"/>
                <a:ea typeface="Calibri" panose="020F0502020204030204" pitchFamily="34" charset="0"/>
                <a:cs typeface="Calibri" panose="020F0502020204030204" pitchFamily="34" charset="0"/>
              </a:rPr>
            </a:br>
            <a:br>
              <a:rPr lang="lv-LV" sz="1800" b="1" cap="all" dirty="0">
                <a:effectLst/>
                <a:latin typeface="Calibri" panose="020F0502020204030204" pitchFamily="34" charset="0"/>
                <a:ea typeface="Calibri" panose="020F0502020204030204" pitchFamily="34" charset="0"/>
                <a:cs typeface="Calibri" panose="020F0502020204030204" pitchFamily="34" charset="0"/>
              </a:rPr>
            </a:br>
            <a:br>
              <a:rPr lang="lv-LV" sz="1800" b="1" cap="all" dirty="0">
                <a:effectLst/>
                <a:latin typeface="Calibri" panose="020F0502020204030204" pitchFamily="34" charset="0"/>
                <a:ea typeface="Calibri" panose="020F0502020204030204" pitchFamily="34" charset="0"/>
                <a:cs typeface="Calibri" panose="020F0502020204030204" pitchFamily="34" charset="0"/>
              </a:rPr>
            </a:br>
            <a:br>
              <a:rPr lang="lv-LV" sz="1800" b="1" cap="all" dirty="0">
                <a:effectLst/>
                <a:latin typeface="Calibri" panose="020F0502020204030204" pitchFamily="34" charset="0"/>
                <a:ea typeface="Calibri" panose="020F0502020204030204" pitchFamily="34" charset="0"/>
                <a:cs typeface="Calibri" panose="020F0502020204030204" pitchFamily="34" charset="0"/>
              </a:rPr>
            </a:br>
            <a:br>
              <a:rPr lang="lv-LV" sz="1800" b="1" cap="all" dirty="0">
                <a:effectLst/>
                <a:latin typeface="Calibri" panose="020F0502020204030204" pitchFamily="34" charset="0"/>
                <a:ea typeface="Calibri" panose="020F0502020204030204" pitchFamily="34" charset="0"/>
                <a:cs typeface="Calibri" panose="020F0502020204030204" pitchFamily="34" charset="0"/>
              </a:rPr>
            </a:br>
            <a:r>
              <a:rPr lang="en-US" sz="2700" b="1" cap="all" dirty="0">
                <a:effectLst/>
                <a:latin typeface="Calibri" panose="020F0502020204030204" pitchFamily="34" charset="0"/>
                <a:ea typeface="Calibri" panose="020F0502020204030204" pitchFamily="34" charset="0"/>
                <a:cs typeface="Calibri" panose="020F0502020204030204" pitchFamily="34" charset="0"/>
              </a:rPr>
              <a:t>JAUNAS ATKRITUMU APGLABĀŠANAS KRĀTUVES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b="1" cap="all" dirty="0">
                <a:effectLst/>
                <a:latin typeface="Calibri" panose="020F0502020204030204" pitchFamily="34" charset="0"/>
                <a:ea typeface="Calibri" panose="020F0502020204030204" pitchFamily="34" charset="0"/>
                <a:cs typeface="Calibri" panose="020F0502020204030204" pitchFamily="34" charset="0"/>
              </a:rPr>
              <a:t>UN ATKRITUMU UZGLABĀŠANAS UN KOMPOSTĒŠANAS LAUKUMA IZVEIDE </a:t>
            </a:r>
            <a:br>
              <a:rPr lang="lv-LV" sz="2700" b="1" cap="all" dirty="0">
                <a:effectLst/>
                <a:latin typeface="Calibri" panose="020F0502020204030204" pitchFamily="34" charset="0"/>
                <a:ea typeface="Calibri" panose="020F0502020204030204" pitchFamily="34" charset="0"/>
                <a:cs typeface="Calibri" panose="020F0502020204030204" pitchFamily="34" charset="0"/>
              </a:rPr>
            </a:br>
            <a:r>
              <a:rPr lang="en-US" sz="2700" b="1" cap="all" dirty="0">
                <a:effectLst/>
                <a:latin typeface="Calibri" panose="020F0502020204030204" pitchFamily="34" charset="0"/>
                <a:ea typeface="Calibri" panose="020F0502020204030204" pitchFamily="34" charset="0"/>
                <a:cs typeface="Calibri" panose="020F0502020204030204" pitchFamily="34" charset="0"/>
              </a:rPr>
              <a:t>SADZĪVES ATKRITUMU</a:t>
            </a:r>
            <a:r>
              <a:rPr lang="lv-LV" sz="2700" b="1" cap="all" dirty="0">
                <a:latin typeface="Calibri" panose="020F0502020204030204" pitchFamily="34" charset="0"/>
                <a:ea typeface="Calibri" panose="020F0502020204030204" pitchFamily="34" charset="0"/>
                <a:cs typeface="Times New Roman" panose="02020603050405020304" pitchFamily="18" charset="0"/>
              </a:rPr>
              <a:t> </a:t>
            </a:r>
            <a:r>
              <a:rPr lang="en-US" sz="2700" b="1" cap="all" dirty="0">
                <a:effectLst/>
                <a:latin typeface="Calibri" panose="020F0502020204030204" pitchFamily="34" charset="0"/>
                <a:ea typeface="Calibri" panose="020F0502020204030204" pitchFamily="34" charset="0"/>
                <a:cs typeface="Calibri" panose="020F0502020204030204" pitchFamily="34" charset="0"/>
              </a:rPr>
              <a:t>POLIGONA “ĶĪVĪTES” TERITORIJĀ,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b="1" cap="all" dirty="0">
                <a:effectLst/>
                <a:latin typeface="Calibri" panose="020F0502020204030204" pitchFamily="34" charset="0"/>
                <a:ea typeface="Calibri" panose="020F0502020204030204" pitchFamily="34" charset="0"/>
                <a:cs typeface="Calibri" panose="020F0502020204030204" pitchFamily="34" charset="0"/>
              </a:rPr>
              <a:t>NEKUSTAMAJĀ ĪPAŠUMĀ “ĶĪVĪTES” GROBIŅAS PAGASTĀ, </a:t>
            </a:r>
            <a:r>
              <a:rPr lang="en-US" sz="2700" b="1" cap="all" dirty="0" err="1">
                <a:effectLst/>
                <a:latin typeface="Calibri" panose="020F0502020204030204" pitchFamily="34" charset="0"/>
                <a:ea typeface="Calibri" panose="020F0502020204030204" pitchFamily="34" charset="0"/>
                <a:cs typeface="Calibri" panose="020F0502020204030204" pitchFamily="34" charset="0"/>
              </a:rPr>
              <a:t>dienvidkurzemes</a:t>
            </a:r>
            <a:r>
              <a:rPr lang="en-US" sz="2700" b="1" cap="all" dirty="0">
                <a:effectLst/>
                <a:latin typeface="Calibri" panose="020F0502020204030204" pitchFamily="34" charset="0"/>
                <a:ea typeface="Calibri" panose="020F0502020204030204" pitchFamily="34" charset="0"/>
                <a:cs typeface="Calibri" panose="020F0502020204030204" pitchFamily="34" charset="0"/>
              </a:rPr>
              <a:t> NOVADĀ</a:t>
            </a:r>
            <a:br>
              <a:rPr lang="lv-LV" sz="2000" b="1" dirty="0"/>
            </a:br>
            <a:br>
              <a:rPr lang="lv-LV" sz="2700" b="1" dirty="0"/>
            </a:br>
            <a:r>
              <a:rPr lang="lv-LV" sz="2700" b="1" dirty="0"/>
              <a:t>Ietekmes uz vidi novērtējuma ziņojuma</a:t>
            </a:r>
            <a:br>
              <a:rPr lang="lv-LV" sz="2700" b="1" dirty="0"/>
            </a:br>
            <a:r>
              <a:rPr lang="lv-LV" sz="2700" b="1" dirty="0"/>
              <a:t> sabiedriskā apspriešana</a:t>
            </a:r>
            <a:br>
              <a:rPr lang="lv-LV" sz="2000" b="1" dirty="0">
                <a:solidFill>
                  <a:srgbClr val="00133A"/>
                </a:solidFill>
              </a:rPr>
            </a:br>
            <a:endParaRPr lang="en-GB" sz="2000" dirty="0"/>
          </a:p>
        </p:txBody>
      </p:sp>
      <p:sp>
        <p:nvSpPr>
          <p:cNvPr id="3" name="Apakšvirsraksts 2">
            <a:extLst>
              <a:ext uri="{FF2B5EF4-FFF2-40B4-BE49-F238E27FC236}">
                <a16:creationId xmlns:a16="http://schemas.microsoft.com/office/drawing/2014/main" id="{43C1009D-44E5-2877-A969-7E7B41EAB52F}"/>
              </a:ext>
            </a:extLst>
          </p:cNvPr>
          <p:cNvSpPr>
            <a:spLocks noGrp="1"/>
          </p:cNvSpPr>
          <p:nvPr>
            <p:ph type="subTitle" idx="1"/>
          </p:nvPr>
        </p:nvSpPr>
        <p:spPr>
          <a:xfrm>
            <a:off x="1524000" y="5033818"/>
            <a:ext cx="9144000" cy="1394690"/>
          </a:xfrm>
        </p:spPr>
        <p:txBody>
          <a:bodyPr>
            <a:normAutofit fontScale="62500" lnSpcReduction="20000"/>
          </a:bodyPr>
          <a:lstStyle/>
          <a:p>
            <a:pPr algn="l">
              <a:spcAft>
                <a:spcPts val="1200"/>
              </a:spcAft>
            </a:pPr>
            <a:r>
              <a:rPr lang="lv-LV" sz="2900" dirty="0">
                <a:solidFill>
                  <a:schemeClr val="tx1"/>
                </a:solidFill>
                <a:effectLst/>
                <a:ea typeface="Times New Roman" panose="02020603050405020304" pitchFamily="18" charset="0"/>
                <a:cs typeface="Times New Roman" panose="02020603050405020304" pitchFamily="18" charset="0"/>
              </a:rPr>
              <a:t>Paredzētās darbības ierosinātājs: SIA «Liepājas RAS»</a:t>
            </a:r>
            <a:endParaRPr lang="lv-LV" sz="2900" dirty="0">
              <a:solidFill>
                <a:schemeClr val="tx1"/>
              </a:solidFill>
              <a:cs typeface="Times New Roman" panose="02020603050405020304" pitchFamily="18" charset="0"/>
            </a:endParaRPr>
          </a:p>
          <a:p>
            <a:pPr algn="l"/>
            <a:r>
              <a:rPr lang="lv-LV" sz="2900" dirty="0">
                <a:solidFill>
                  <a:schemeClr val="tx1"/>
                </a:solidFill>
                <a:cs typeface="Times New Roman" panose="02020603050405020304" pitchFamily="18" charset="0"/>
              </a:rPr>
              <a:t>Pilnvarots pārstāvis: SIA «Geo Consultants»</a:t>
            </a:r>
          </a:p>
          <a:p>
            <a:endParaRPr lang="lv-LV" dirty="0">
              <a:solidFill>
                <a:schemeClr val="tx1"/>
              </a:solidFill>
              <a:cs typeface="Times New Roman" panose="02020603050405020304" pitchFamily="18" charset="0"/>
            </a:endParaRPr>
          </a:p>
          <a:p>
            <a:pPr algn="ctr"/>
            <a:r>
              <a:rPr lang="lv-LV" sz="2600" dirty="0">
                <a:solidFill>
                  <a:schemeClr val="tx1"/>
                </a:solidFill>
                <a:cs typeface="Times New Roman" panose="02020603050405020304" pitchFamily="18" charset="0"/>
              </a:rPr>
              <a:t>2023. gada 10. janvāris</a:t>
            </a:r>
          </a:p>
          <a:p>
            <a:pPr algn="l"/>
            <a:endParaRPr lang="en-GB" dirty="0"/>
          </a:p>
        </p:txBody>
      </p:sp>
      <p:graphicFrame>
        <p:nvGraphicFramePr>
          <p:cNvPr id="4" name="Object 3">
            <a:extLst>
              <a:ext uri="{FF2B5EF4-FFF2-40B4-BE49-F238E27FC236}">
                <a16:creationId xmlns:a16="http://schemas.microsoft.com/office/drawing/2014/main" id="{20DFF14D-066C-825B-A2D4-476DBBF0E9F3}"/>
              </a:ext>
            </a:extLst>
          </p:cNvPr>
          <p:cNvGraphicFramePr>
            <a:graphicFrameLocks noChangeAspect="1"/>
          </p:cNvGraphicFramePr>
          <p:nvPr>
            <p:extLst>
              <p:ext uri="{D42A27DB-BD31-4B8C-83A1-F6EECF244321}">
                <p14:modId xmlns:p14="http://schemas.microsoft.com/office/powerpoint/2010/main" val="59215927"/>
              </p:ext>
            </p:extLst>
          </p:nvPr>
        </p:nvGraphicFramePr>
        <p:xfrm>
          <a:off x="176417" y="215463"/>
          <a:ext cx="1347584" cy="917951"/>
        </p:xfrm>
        <a:graphic>
          <a:graphicData uri="http://schemas.openxmlformats.org/presentationml/2006/ole">
            <mc:AlternateContent xmlns:mc="http://schemas.openxmlformats.org/markup-compatibility/2006">
              <mc:Choice xmlns:v="urn:schemas-microsoft-com:vml" Requires="v">
                <p:oleObj name="Unknown" r:id="rId3" imgW="1020468" imgH="695134" progId="CorelDRAW.Graphic.11">
                  <p:embed/>
                </p:oleObj>
              </mc:Choice>
              <mc:Fallback>
                <p:oleObj name="Unknown" r:id="rId3" imgW="1020468" imgH="695134" progId="CorelDRAW.Graphic.11">
                  <p:embed/>
                  <p:pic>
                    <p:nvPicPr>
                      <p:cNvPr id="4" name="Object 3"/>
                      <p:cNvPicPr/>
                      <p:nvPr/>
                    </p:nvPicPr>
                    <p:blipFill>
                      <a:blip r:embed="rId4"/>
                      <a:stretch>
                        <a:fillRect/>
                      </a:stretch>
                    </p:blipFill>
                    <p:spPr>
                      <a:xfrm>
                        <a:off x="176417" y="215463"/>
                        <a:ext cx="1347584" cy="917951"/>
                      </a:xfrm>
                      <a:prstGeom prst="rect">
                        <a:avLst/>
                      </a:prstGeom>
                      <a:noFill/>
                    </p:spPr>
                  </p:pic>
                </p:oleObj>
              </mc:Fallback>
            </mc:AlternateContent>
          </a:graphicData>
        </a:graphic>
      </p:graphicFrame>
      <p:pic>
        <p:nvPicPr>
          <p:cNvPr id="5" name="Picture 6">
            <a:extLst>
              <a:ext uri="{FF2B5EF4-FFF2-40B4-BE49-F238E27FC236}">
                <a16:creationId xmlns:a16="http://schemas.microsoft.com/office/drawing/2014/main" id="{9AA143CC-FDF8-F26C-CE01-11A33FE2D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5309" y="215462"/>
            <a:ext cx="2946400" cy="729585"/>
          </a:xfrm>
          <a:prstGeom prst="rect">
            <a:avLst/>
          </a:prstGeom>
        </p:spPr>
      </p:pic>
    </p:spTree>
    <p:extLst>
      <p:ext uri="{BB962C8B-B14F-4D97-AF65-F5344CB8AC3E}">
        <p14:creationId xmlns:p14="http://schemas.microsoft.com/office/powerpoint/2010/main" val="168714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5E61DFAC-C3D0-1DE8-BB6E-98D7F9CC428E}"/>
              </a:ext>
            </a:extLst>
          </p:cNvPr>
          <p:cNvSpPr>
            <a:spLocks noGrp="1"/>
          </p:cNvSpPr>
          <p:nvPr>
            <p:ph type="title"/>
          </p:nvPr>
        </p:nvSpPr>
        <p:spPr>
          <a:xfrm>
            <a:off x="838200" y="177554"/>
            <a:ext cx="10515600" cy="503484"/>
          </a:xfrm>
        </p:spPr>
        <p:txBody>
          <a:bodyPr>
            <a:normAutofit fontScale="90000"/>
          </a:bodyPr>
          <a:lstStyle/>
          <a:p>
            <a:pPr algn="ctr"/>
            <a:r>
              <a:rPr lang="lv-LV" sz="3200" b="1" dirty="0"/>
              <a:t>SAP «Ķīvītes»</a:t>
            </a:r>
            <a:endParaRPr lang="en-GB" sz="3200" b="1" dirty="0"/>
          </a:p>
        </p:txBody>
      </p:sp>
      <p:sp>
        <p:nvSpPr>
          <p:cNvPr id="5" name="Satura vietturis 4">
            <a:extLst>
              <a:ext uri="{FF2B5EF4-FFF2-40B4-BE49-F238E27FC236}">
                <a16:creationId xmlns:a16="http://schemas.microsoft.com/office/drawing/2014/main" id="{CB1A347E-36AF-7170-821E-3699E0B3ED40}"/>
              </a:ext>
            </a:extLst>
          </p:cNvPr>
          <p:cNvSpPr>
            <a:spLocks noGrp="1"/>
          </p:cNvSpPr>
          <p:nvPr>
            <p:ph idx="1"/>
          </p:nvPr>
        </p:nvSpPr>
        <p:spPr>
          <a:xfrm>
            <a:off x="488271" y="681038"/>
            <a:ext cx="11274641" cy="6176962"/>
          </a:xfrm>
        </p:spPr>
        <p:txBody>
          <a:bodyPr>
            <a:normAutofit fontScale="85000" lnSpcReduction="20000"/>
          </a:bodyPr>
          <a:lstStyle/>
          <a:p>
            <a:pPr marL="342900" lvl="0" indent="-342900" algn="just">
              <a:lnSpc>
                <a:spcPct val="107000"/>
              </a:lnSpc>
              <a:spcAft>
                <a:spcPts val="800"/>
              </a:spcAft>
              <a:buFont typeface="Wingdings" panose="05000000000000000000" pitchFamily="2" charset="2"/>
              <a:buChar char=""/>
              <a:tabLst>
                <a:tab pos="457200" algn="l"/>
              </a:tabLst>
            </a:pPr>
            <a:r>
              <a:rPr lang="lv-LV" sz="1900" dirty="0">
                <a:effectLst/>
                <a:ea typeface="Calibri" panose="020F0502020204030204" pitchFamily="34" charset="0"/>
                <a:cs typeface="Calibri" panose="020F0502020204030204" pitchFamily="34" charset="0"/>
              </a:rPr>
              <a:t>Poligons neatrodas un nerobežojas ar aizsargājamām dabas teritorijām vai mikroliegumiem, tai skaitā Eiropas nozīmes īpaši aizsargājamām dabas teritorijām (</a:t>
            </a:r>
            <a:r>
              <a:rPr lang="lv-LV" sz="1900" i="1" dirty="0" err="1">
                <a:effectLst/>
                <a:ea typeface="Calibri" panose="020F0502020204030204" pitchFamily="34" charset="0"/>
                <a:cs typeface="Calibri" panose="020F0502020204030204" pitchFamily="34" charset="0"/>
              </a:rPr>
              <a:t>Natura</a:t>
            </a:r>
            <a:r>
              <a:rPr lang="lv-LV" sz="1900" i="1" dirty="0">
                <a:effectLst/>
                <a:ea typeface="Calibri" panose="020F0502020204030204" pitchFamily="34" charset="0"/>
                <a:cs typeface="Calibri" panose="020F0502020204030204" pitchFamily="34" charset="0"/>
              </a:rPr>
              <a:t> 2000</a:t>
            </a:r>
            <a:r>
              <a:rPr lang="lv-LV" sz="1900" dirty="0">
                <a:effectLst/>
                <a:ea typeface="Calibri" panose="020F0502020204030204" pitchFamily="34" charset="0"/>
                <a:cs typeface="Calibri" panose="020F0502020204030204" pitchFamily="34" charset="0"/>
              </a:rPr>
              <a:t>). Tuvākās īpaši aizsargājamās dabas teritorijas no SAP “Ķīvītes” ir </a:t>
            </a:r>
            <a:r>
              <a:rPr lang="lv-LV" sz="1900" dirty="0">
                <a:ea typeface="Calibri" panose="020F0502020204030204" pitchFamily="34" charset="0"/>
                <a:cs typeface="Calibri" panose="020F0502020204030204" pitchFamily="34" charset="0"/>
              </a:rPr>
              <a:t>divi mikroliegumi ar mērķi putnu aizsardzībai, </a:t>
            </a:r>
            <a:r>
              <a:rPr lang="lv-LV" sz="1900" dirty="0">
                <a:effectLst/>
                <a:ea typeface="Calibri" panose="020F0502020204030204" pitchFamily="34" charset="0"/>
                <a:cs typeface="Calibri" panose="020F0502020204030204" pitchFamily="34" charset="0"/>
              </a:rPr>
              <a:t>kas izvietoti aptuveni 2 km attālumā </a:t>
            </a:r>
            <a:r>
              <a:rPr lang="lv-LV" sz="1900" dirty="0">
                <a:solidFill>
                  <a:srgbClr val="000000"/>
                </a:solidFill>
                <a:effectLst/>
                <a:ea typeface="Calibri" panose="020F0502020204030204" pitchFamily="34" charset="0"/>
                <a:cs typeface="Calibri" panose="020F0502020204030204" pitchFamily="34" charset="0"/>
              </a:rPr>
              <a:t>uz ziemeļaustrumiem</a:t>
            </a:r>
            <a:r>
              <a:rPr lang="lv-LV" sz="1900" dirty="0">
                <a:effectLst/>
                <a:ea typeface="Calibri" panose="020F0502020204030204" pitchFamily="34" charset="0"/>
                <a:cs typeface="Calibri" panose="020F0502020204030204" pitchFamily="34" charset="0"/>
              </a:rPr>
              <a:t>. </a:t>
            </a:r>
            <a:r>
              <a:rPr lang="lv-LV" sz="1900" dirty="0">
                <a:effectLst/>
                <a:ea typeface="Times New Roman" panose="02020603050405020304" pitchFamily="18" charset="0"/>
                <a:cs typeface="Calibri" panose="020F0502020204030204" pitchFamily="34" charset="0"/>
              </a:rPr>
              <a:t>Tuvākā īpaši aizsargājamā dabas teritorija </a:t>
            </a:r>
            <a:r>
              <a:rPr lang="lv-LV" sz="1900" i="1" dirty="0" err="1">
                <a:effectLst/>
                <a:ea typeface="Times New Roman" panose="02020603050405020304" pitchFamily="18" charset="0"/>
                <a:cs typeface="Calibri" panose="020F0502020204030204" pitchFamily="34" charset="0"/>
              </a:rPr>
              <a:t>Natura</a:t>
            </a:r>
            <a:r>
              <a:rPr lang="lv-LV" sz="1900" i="1" dirty="0">
                <a:effectLst/>
                <a:ea typeface="Times New Roman" panose="02020603050405020304" pitchFamily="18" charset="0"/>
                <a:cs typeface="Calibri" panose="020F0502020204030204" pitchFamily="34" charset="0"/>
              </a:rPr>
              <a:t> 2000</a:t>
            </a:r>
            <a:r>
              <a:rPr lang="lv-LV" sz="1900" dirty="0">
                <a:effectLst/>
                <a:ea typeface="Times New Roman" panose="02020603050405020304" pitchFamily="18" charset="0"/>
                <a:cs typeface="Calibri" panose="020F0502020204030204" pitchFamily="34" charset="0"/>
              </a:rPr>
              <a:t> ir </a:t>
            </a:r>
            <a:r>
              <a:rPr lang="lv-LV" sz="1900" dirty="0">
                <a:effectLst/>
                <a:ea typeface="Calibri" panose="020F0502020204030204" pitchFamily="34" charset="0"/>
                <a:cs typeface="Calibri" panose="020F0502020204030204" pitchFamily="34" charset="0"/>
              </a:rPr>
              <a:t>aptuveni 3,5 km uz ziemeļaustrumiem no poligona -  dabas liegums “Tāšu ezers”;</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lv-LV" sz="1900" dirty="0">
                <a:ea typeface="Calibri" panose="020F0502020204030204" pitchFamily="34" charset="0"/>
                <a:cs typeface="Times New Roman" panose="02020603050405020304" pitchFamily="18" charset="0"/>
              </a:rPr>
              <a:t>T</a:t>
            </a:r>
            <a:r>
              <a:rPr lang="lv-LV" sz="1900" dirty="0">
                <a:effectLst/>
                <a:ea typeface="Calibri" panose="020F0502020204030204" pitchFamily="34" charset="0"/>
                <a:cs typeface="Times New Roman" panose="02020603050405020304" pitchFamily="18" charset="0"/>
              </a:rPr>
              <a:t>uvākie arheoloģiskā mantojuma pieminekļi ir divas senkapu teritorijas: </a:t>
            </a:r>
            <a:r>
              <a:rPr lang="lv-LV" sz="1900" dirty="0" err="1">
                <a:effectLst/>
                <a:ea typeface="Calibri" panose="020F0502020204030204" pitchFamily="34" charset="0"/>
                <a:cs typeface="Times New Roman" panose="02020603050405020304" pitchFamily="18" charset="0"/>
              </a:rPr>
              <a:t>Porānu</a:t>
            </a:r>
            <a:r>
              <a:rPr lang="lv-LV" sz="1900" dirty="0">
                <a:effectLst/>
                <a:ea typeface="Calibri" panose="020F0502020204030204" pitchFamily="34" charset="0"/>
                <a:cs typeface="Times New Roman" panose="02020603050405020304" pitchFamily="18" charset="0"/>
              </a:rPr>
              <a:t> jeb </a:t>
            </a:r>
            <a:r>
              <a:rPr lang="lv-LV" sz="1900" dirty="0" err="1">
                <a:effectLst/>
                <a:ea typeface="Calibri" panose="020F0502020204030204" pitchFamily="34" charset="0"/>
                <a:cs typeface="Times New Roman" panose="02020603050405020304" pitchFamily="18" charset="0"/>
              </a:rPr>
              <a:t>Pūrānu</a:t>
            </a:r>
            <a:r>
              <a:rPr lang="lv-LV" sz="1900" dirty="0">
                <a:effectLst/>
                <a:ea typeface="Calibri" panose="020F0502020204030204" pitchFamily="34" charset="0"/>
                <a:cs typeface="Times New Roman" panose="02020603050405020304" pitchFamily="18" charset="0"/>
              </a:rPr>
              <a:t> senkapi (aptuveni 1 km attālumā uz dienvidrietumiem) un Kapsēdes senkapi (ap 2 km uz ziemeļrietumiem);</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lv-LV" sz="1900" dirty="0">
                <a:effectLst/>
                <a:ea typeface="Calibri" panose="020F0502020204030204" pitchFamily="34" charset="0"/>
                <a:cs typeface="Times New Roman" panose="02020603050405020304" pitchFamily="18" charset="0"/>
              </a:rPr>
              <a:t>Poligona un tai skaitā paredzētās darbības teritorija ir ievērojami antropogēni pārveidota, praktiski nav saglabājies tās dabiskais reljefs, biotopi, augsne, saistībā agrāk veiktajiem meliorācijas darbiem ir mainījušies gruntsūdens līmeņi, virszemes notece, hidroloģiskais un hidroģeoloģiskais režīms;</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lv-LV" sz="1900" dirty="0">
                <a:solidFill>
                  <a:srgbClr val="000000"/>
                </a:solidFill>
                <a:effectLst/>
                <a:ea typeface="Calibri" panose="020F0502020204030204" pitchFamily="34" charset="0"/>
                <a:cs typeface="Calibri" panose="020F0502020204030204" pitchFamily="34" charset="0"/>
              </a:rPr>
              <a:t>Tiešā tuvumā no SAP “Ķīvītes” uz dienvidaustrumiem atrodas Grobiņas vēja elektrostacija (parks), kas ir paaugstināta riska objekts. </a:t>
            </a:r>
            <a:r>
              <a:rPr lang="lv-LV" sz="1900" dirty="0">
                <a:effectLst/>
                <a:ea typeface="Times New Roman" panose="02020603050405020304" pitchFamily="18" charset="0"/>
                <a:cs typeface="Calibri" panose="020F0502020204030204" pitchFamily="34" charset="0"/>
              </a:rPr>
              <a:t>Vēja ģeneratora drošības aizsargjoslas un </a:t>
            </a:r>
            <a:r>
              <a:rPr lang="lv-LV" sz="1900" dirty="0">
                <a:solidFill>
                  <a:srgbClr val="000000"/>
                </a:solidFill>
                <a:effectLst/>
                <a:ea typeface="Calibri" panose="020F0502020204030204" pitchFamily="34" charset="0"/>
                <a:cs typeface="Calibri" panose="020F0502020204030204" pitchFamily="34" charset="0"/>
              </a:rPr>
              <a:t>poligona sanitārās aizsargjoslas </a:t>
            </a:r>
            <a:r>
              <a:rPr lang="lv-LV" sz="1900" dirty="0">
                <a:effectLst/>
                <a:ea typeface="Times New Roman" panose="02020603050405020304" pitchFamily="18" charset="0"/>
                <a:cs typeface="Calibri" panose="020F0502020204030204" pitchFamily="34" charset="0"/>
              </a:rPr>
              <a:t>pārklāšanās nerada pretrunas ar “</a:t>
            </a:r>
            <a:r>
              <a:rPr lang="lv-LV" sz="1900" i="1" dirty="0">
                <a:effectLst/>
                <a:ea typeface="Times New Roman" panose="02020603050405020304" pitchFamily="18" charset="0"/>
                <a:cs typeface="Calibri" panose="020F0502020204030204" pitchFamily="34" charset="0"/>
              </a:rPr>
              <a:t>Aizsargjoslu likumā</a:t>
            </a:r>
            <a:r>
              <a:rPr lang="lv-LV" sz="1900" dirty="0">
                <a:effectLst/>
                <a:ea typeface="Times New Roman" panose="02020603050405020304" pitchFamily="18" charset="0"/>
                <a:cs typeface="Calibri" panose="020F0502020204030204" pitchFamily="34" charset="0"/>
              </a:rPr>
              <a:t>” noteikto;</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lv-LV" sz="1900" dirty="0">
                <a:ea typeface="Calibri" panose="020F0502020204030204" pitchFamily="34" charset="0"/>
                <a:cs typeface="Times New Roman" panose="02020603050405020304" pitchFamily="18" charset="0"/>
              </a:rPr>
              <a:t>P</a:t>
            </a:r>
            <a:r>
              <a:rPr lang="lv-LV" sz="1900" dirty="0">
                <a:effectLst/>
                <a:ea typeface="Calibri" panose="020F0502020204030204" pitchFamily="34" charset="0"/>
                <a:cs typeface="Times New Roman" panose="02020603050405020304" pitchFamily="18" charset="0"/>
              </a:rPr>
              <a:t>oligona teritorijā atrodas vēl citi uzņēmumi (</a:t>
            </a:r>
            <a:r>
              <a:rPr lang="lv-LV" sz="1900" dirty="0" err="1">
                <a:effectLst/>
                <a:ea typeface="Calibri" panose="020F0502020204030204" pitchFamily="34" charset="0"/>
                <a:cs typeface="Times New Roman" panose="02020603050405020304" pitchFamily="18" charset="0"/>
              </a:rPr>
              <a:t>piem</a:t>
            </a:r>
            <a:r>
              <a:rPr lang="en-GB" sz="1900" dirty="0" err="1">
                <a:effectLst/>
                <a:ea typeface="Calibri" panose="020F0502020204030204" pitchFamily="34" charset="0"/>
                <a:cs typeface="Times New Roman" panose="02020603050405020304" pitchFamily="18" charset="0"/>
              </a:rPr>
              <a:t>ēram</a:t>
            </a:r>
            <a:r>
              <a:rPr lang="en-GB" sz="1900" dirty="0">
                <a:effectLst/>
                <a:ea typeface="Calibri" panose="020F0502020204030204" pitchFamily="34" charset="0"/>
                <a:cs typeface="Times New Roman" panose="02020603050405020304" pitchFamily="18" charset="0"/>
              </a:rPr>
              <a:t>, </a:t>
            </a:r>
            <a:r>
              <a:rPr lang="lv-LV" sz="1900" dirty="0">
                <a:solidFill>
                  <a:srgbClr val="000000"/>
                </a:solidFill>
                <a:effectLst/>
                <a:ea typeface="Calibri" panose="020F0502020204030204" pitchFamily="34" charset="0"/>
                <a:cs typeface="Calibri" panose="020F0502020204030204" pitchFamily="34" charset="0"/>
              </a:rPr>
              <a:t>SIA “Eco </a:t>
            </a:r>
            <a:r>
              <a:rPr lang="lv-LV" sz="1900" dirty="0" err="1">
                <a:solidFill>
                  <a:srgbClr val="000000"/>
                </a:solidFill>
                <a:effectLst/>
                <a:ea typeface="Calibri" panose="020F0502020204030204" pitchFamily="34" charset="0"/>
                <a:cs typeface="Calibri" panose="020F0502020204030204" pitchFamily="34" charset="0"/>
              </a:rPr>
              <a:t>Baltia</a:t>
            </a:r>
            <a:r>
              <a:rPr lang="lv-LV" sz="1900" dirty="0">
                <a:solidFill>
                  <a:srgbClr val="000000"/>
                </a:solidFill>
                <a:effectLst/>
                <a:ea typeface="Calibri" panose="020F0502020204030204" pitchFamily="34" charset="0"/>
                <a:cs typeface="Calibri" panose="020F0502020204030204" pitchFamily="34" charset="0"/>
              </a:rPr>
              <a:t> Vide” atkritumu šķirošanas rūpnīcu “Skudras”, </a:t>
            </a:r>
            <a:r>
              <a:rPr lang="lv-LV" sz="1900" dirty="0">
                <a:effectLst/>
                <a:ea typeface="Calibri" panose="020F0502020204030204" pitchFamily="34" charset="0"/>
                <a:cs typeface="Calibri" panose="020F0502020204030204" pitchFamily="34" charset="0"/>
              </a:rPr>
              <a:t>B kategorijas piesārņojošās darbības veicējs</a:t>
            </a:r>
            <a:r>
              <a:rPr lang="lv-LV" sz="1900" dirty="0">
                <a:effectLst/>
                <a:ea typeface="Calibri" panose="020F0502020204030204" pitchFamily="34" charset="0"/>
                <a:cs typeface="Times New Roman" panose="02020603050405020304" pitchFamily="18" charset="0"/>
              </a:rPr>
              <a:t>), bet to darbība tiešā veidā neietekmē poligona darbību tai sk. plānoto un otrādi. Tāpat nav paredzams, ka šo uzņēmumu piesārņojošās darbības summēsies ar poligona piesārņojošām darbībām un veidos papildus slodzi videi;</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tabLst>
                <a:tab pos="457200" algn="l"/>
              </a:tabLst>
            </a:pPr>
            <a:r>
              <a:rPr lang="lv-LV" sz="1900" dirty="0">
                <a:effectLst/>
                <a:ea typeface="Calibri" panose="020F0502020204030204" pitchFamily="34" charset="0"/>
                <a:cs typeface="Calibri" panose="020F0502020204030204" pitchFamily="34" charset="0"/>
              </a:rPr>
              <a:t>Tuvākais un lielākais uzņēmums, saskaņā ar Valsts vides dienesta Publisko datu reģistra informāciju, kas veic A kategorijas piesārņojošās darbības,  ir SIA “DG TERMINĀLS” naftas produktu termināls un tuvumā esošas naftas produktu saturošo notekūdeņu attīrīšanas iekārtas, kas atrodas Liepājā un ir 9 km attālumā;</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1900" dirty="0">
                <a:effectLst/>
                <a:ea typeface="TimesNewRoman"/>
                <a:cs typeface="Calibri" panose="020F0502020204030204" pitchFamily="34" charset="0"/>
              </a:rPr>
              <a:t>Poligonam piegulošajā teritorijā nav rūpnieciska rakstura zonas, kurās notiek ražošana. Tuvāko un lielāko ražošanas uzņēmumu attālums no poligona teritorijas ir pietiekami tālu, lai ņemtu vērā potenciālās savstarpējās ietekmes uz vidi. </a:t>
            </a:r>
            <a:endParaRPr lang="en-GB" sz="19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86876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0919A0-90C7-475E-34AF-9B152D456362}"/>
              </a:ext>
            </a:extLst>
          </p:cNvPr>
          <p:cNvSpPr>
            <a:spLocks noGrp="1"/>
          </p:cNvSpPr>
          <p:nvPr>
            <p:ph type="title"/>
          </p:nvPr>
        </p:nvSpPr>
        <p:spPr>
          <a:xfrm>
            <a:off x="838200" y="177553"/>
            <a:ext cx="10515600" cy="798991"/>
          </a:xfrm>
        </p:spPr>
        <p:txBody>
          <a:bodyPr>
            <a:normAutofit/>
          </a:bodyPr>
          <a:lstStyle/>
          <a:p>
            <a:pPr algn="ctr"/>
            <a:r>
              <a:rPr lang="lv-LV" sz="2400" b="1" dirty="0">
                <a:effectLst/>
                <a:latin typeface="Calibri" panose="020F0502020204030204" pitchFamily="34" charset="0"/>
                <a:ea typeface="Calibri" panose="020F0502020204030204" pitchFamily="34" charset="0"/>
              </a:rPr>
              <a:t>SAP “Ķīvītes” esošo un plānoto infrastruktūras objektu izvietojuma shēma</a:t>
            </a:r>
            <a:endParaRPr lang="en-GB" sz="2400" dirty="0"/>
          </a:p>
        </p:txBody>
      </p:sp>
      <p:pic>
        <p:nvPicPr>
          <p:cNvPr id="5" name="Satura vietturis 4">
            <a:extLst>
              <a:ext uri="{FF2B5EF4-FFF2-40B4-BE49-F238E27FC236}">
                <a16:creationId xmlns:a16="http://schemas.microsoft.com/office/drawing/2014/main" id="{8A615207-EC32-0A30-9C1C-B6B96F22BC9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90914" y="986828"/>
            <a:ext cx="5370416" cy="5871172"/>
          </a:xfrm>
          <a:prstGeom prst="rect">
            <a:avLst/>
          </a:prstGeom>
          <a:noFill/>
          <a:ln>
            <a:noFill/>
          </a:ln>
        </p:spPr>
      </p:pic>
      <p:graphicFrame>
        <p:nvGraphicFramePr>
          <p:cNvPr id="8" name="Tabula 7">
            <a:extLst>
              <a:ext uri="{FF2B5EF4-FFF2-40B4-BE49-F238E27FC236}">
                <a16:creationId xmlns:a16="http://schemas.microsoft.com/office/drawing/2014/main" id="{EE69A82B-C322-40F9-BC43-48963DBA42FC}"/>
              </a:ext>
            </a:extLst>
          </p:cNvPr>
          <p:cNvGraphicFramePr>
            <a:graphicFrameLocks noGrp="1"/>
          </p:cNvGraphicFramePr>
          <p:nvPr>
            <p:extLst>
              <p:ext uri="{D42A27DB-BD31-4B8C-83A1-F6EECF244321}">
                <p14:modId xmlns:p14="http://schemas.microsoft.com/office/powerpoint/2010/main" val="3055546044"/>
              </p:ext>
            </p:extLst>
          </p:nvPr>
        </p:nvGraphicFramePr>
        <p:xfrm>
          <a:off x="6183518" y="986828"/>
          <a:ext cx="5386812" cy="5871168"/>
        </p:xfrm>
        <a:graphic>
          <a:graphicData uri="http://schemas.openxmlformats.org/drawingml/2006/table">
            <a:tbl>
              <a:tblPr firstRow="1" firstCol="1" bandRow="1"/>
              <a:tblGrid>
                <a:gridCol w="4368704">
                  <a:extLst>
                    <a:ext uri="{9D8B030D-6E8A-4147-A177-3AD203B41FA5}">
                      <a16:colId xmlns:a16="http://schemas.microsoft.com/office/drawing/2014/main" val="2175219719"/>
                    </a:ext>
                  </a:extLst>
                </a:gridCol>
                <a:gridCol w="1018108">
                  <a:extLst>
                    <a:ext uri="{9D8B030D-6E8A-4147-A177-3AD203B41FA5}">
                      <a16:colId xmlns:a16="http://schemas.microsoft.com/office/drawing/2014/main" val="1722056064"/>
                    </a:ext>
                  </a:extLst>
                </a:gridCol>
              </a:tblGrid>
              <a:tr h="143419">
                <a:tc>
                  <a:txBody>
                    <a:bodyPr/>
                    <a:lstStyle/>
                    <a:p>
                      <a:pPr algn="ctr">
                        <a:lnSpc>
                          <a:spcPct val="107000"/>
                        </a:lnSpc>
                        <a:spcAft>
                          <a:spcPts val="800"/>
                        </a:spcAft>
                      </a:pPr>
                      <a:r>
                        <a:rPr lang="lv-LV" sz="700" b="1">
                          <a:solidFill>
                            <a:srgbClr val="000000"/>
                          </a:solidFill>
                          <a:effectLst/>
                          <a:latin typeface="Calibri" panose="020F0502020204030204" pitchFamily="34" charset="0"/>
                          <a:ea typeface="Calibri" panose="020F0502020204030204" pitchFamily="34" charset="0"/>
                          <a:cs typeface="Calibri" panose="020F0502020204030204" pitchFamily="34" charset="0"/>
                        </a:rPr>
                        <a:t>Objekta nosaukums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lv-LV" sz="700" b="1">
                          <a:solidFill>
                            <a:srgbClr val="000000"/>
                          </a:solidFill>
                          <a:effectLst/>
                          <a:latin typeface="Calibri" panose="020F0502020204030204" pitchFamily="34" charset="0"/>
                          <a:ea typeface="Calibri" panose="020F0502020204030204" pitchFamily="34" charset="0"/>
                          <a:cs typeface="Calibri" panose="020F0502020204030204" pitchFamily="34" charset="0"/>
                        </a:rPr>
                        <a:t>Apzīmējuma Nr. shēmā</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045443988"/>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Administrācija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38979272"/>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Garāžas un materiālu novietnes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12206136"/>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Darbnīcas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82790276"/>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Degvielas uzpildes stacija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49236277"/>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Atkritumu reģistrēšanas un svēršanas sistēma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91179407"/>
                  </a:ext>
                </a:extLst>
              </a:tr>
              <a:tr h="140658">
                <a:tc>
                  <a:txBody>
                    <a:bodyPr/>
                    <a:lstStyle/>
                    <a:p>
                      <a:pPr>
                        <a:lnSpc>
                          <a:spcPct val="107000"/>
                        </a:lnSpc>
                        <a:spcAft>
                          <a:spcPts val="800"/>
                        </a:spcAft>
                      </a:pPr>
                      <a:r>
                        <a:rPr lang="lv-LV"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Šķiroto atkritumu savākšanas laukums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81403037"/>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Privātpersonu atkritumu izkraušanas laukums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29366374"/>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Atkritumu priekšapstrādes laukums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89550470"/>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Bīstamo atkritumu pagaidu uzglabāšanas novietne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92229594"/>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Ūdensapgādes urbums ar </a:t>
                      </a: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stingra režīma aizsargjoslu</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42337356"/>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Notekūdeņu attīrīšanas iekārta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67889068"/>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Atkritumu apglabāšanas krātuve: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520737996"/>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Sadzīves un inertiem atkritumiem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163107581"/>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Azbestu saturošiem atkritumiem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011083"/>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Energošūna bioloģiskiem atkritumiem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812305979"/>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Ugunsdzēsības baseini:</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39040152"/>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 administrācijas ēkas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5397945"/>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 atkritumu priekšapstrādes laukuma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17082620"/>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 atkritumu šķirošanas rūpnīcas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63390187"/>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Gāzes savākšanas un pārstrādes sistēma: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776408174"/>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Gāzes savākšanas cauruļvadu tīkls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29333027"/>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Regulēšanas stacija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5112234"/>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Sūknētava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696142006"/>
                  </a:ext>
                </a:extLst>
              </a:tr>
              <a:tr h="152377">
                <a:tc>
                  <a:txBody>
                    <a:bodyPr/>
                    <a:lstStyle/>
                    <a:p>
                      <a:pPr>
                        <a:lnSpc>
                          <a:spcPct val="107000"/>
                        </a:lnSpc>
                        <a:spcAft>
                          <a:spcPts val="800"/>
                        </a:spcAft>
                      </a:pPr>
                      <a:r>
                        <a:rPr lang="lv-LV"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Koģenerācijas iekārta</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488969855"/>
                  </a:ext>
                </a:extLst>
              </a:tr>
              <a:tr h="164546">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Infiltrāta savākšanas un attīrīšanas sistēma: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8118997"/>
                  </a:ext>
                </a:extLst>
              </a:tr>
              <a:tr h="164546">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Savākšanas cauruļvadu tīkls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14151467"/>
                  </a:ext>
                </a:extLst>
              </a:tr>
              <a:tr h="164546">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Uzkrāšanas baseins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09949935"/>
                  </a:ext>
                </a:extLst>
              </a:tr>
              <a:tr h="158704">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Reversās osmozes infiltrāta attīrīšanas iekārta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885094371"/>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Ķimikāliju uzglabāšanas novietne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381208"/>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Iznomātās un nomāšanai paredzētās teritorijas: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581250777"/>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Atkritumu šķirošanas rūpnīca “Skudras” (</a:t>
                      </a: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SIA “Eco Baltia vide</a:t>
                      </a: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392209591"/>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Laukums malkas žāvēšanai </a:t>
                      </a: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SIA “Zibenszeļļi”</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73462858"/>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Potenciāli nomāšanai paredzētās teritorijas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186410880"/>
                  </a:ext>
                </a:extLst>
              </a:tr>
              <a:tr h="140658">
                <a:tc>
                  <a:txBody>
                    <a:bodyPr/>
                    <a:lstStyle/>
                    <a:p>
                      <a:pPr>
                        <a:lnSpc>
                          <a:spcPct val="107000"/>
                        </a:lnSpc>
                        <a:spcAft>
                          <a:spcPts val="800"/>
                        </a:spcAft>
                      </a:pPr>
                      <a:r>
                        <a:rPr lang="lv-LV"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Pēc infrastruktūras paplašināšanas (ietekmes uz vidi novērtējuma objekts):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03994993"/>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Atkritumu apglabāšanas krātuve (4,8 ha)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72817979"/>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Atkritumu uzglabāšanas</a:t>
                      </a: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 un kompostēšanas laukums (1 ha)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0071046"/>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Jauns pievadceļš</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35666188"/>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Citi plānotie infrastruktūras paplašināšanas objekti:</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effectLst/>
                          <a:latin typeface="Calibri" panose="020F0502020204030204" pitchFamily="34" charset="0"/>
                          <a:ea typeface="Calibri" panose="020F0502020204030204" pitchFamily="34" charset="0"/>
                          <a:cs typeface="Calibri" panose="020F0502020204030204" pitchFamily="34" charset="0"/>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605598299"/>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Bioloģisko noārdāmo atkritumu pārstrādes iekārtas - sausās fermentācijas rūpnīcas apbūvei paredzētā teritorija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173513845"/>
                  </a:ext>
                </a:extLst>
              </a:tr>
              <a:tr h="140658">
                <a:tc>
                  <a:txBody>
                    <a:bodyPr/>
                    <a:lstStyle/>
                    <a:p>
                      <a:pPr>
                        <a:lnSpc>
                          <a:spcPct val="107000"/>
                        </a:lnSpc>
                        <a:spcAft>
                          <a:spcPts val="800"/>
                        </a:spcAft>
                      </a:pPr>
                      <a:r>
                        <a:rPr lang="lv-LV" sz="700">
                          <a:solidFill>
                            <a:srgbClr val="000000"/>
                          </a:solidFill>
                          <a:effectLst/>
                          <a:latin typeface="Calibri" panose="020F0502020204030204" pitchFamily="34" charset="0"/>
                          <a:ea typeface="Calibri" panose="020F0502020204030204" pitchFamily="34" charset="0"/>
                          <a:cs typeface="Calibri" panose="020F0502020204030204" pitchFamily="34" charset="0"/>
                        </a:rPr>
                        <a:t>SIA “VNiMo Services” karalizatoru rūpnīcas apbūvei paredzētā teritorija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lv-LV" sz="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802" marR="4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169237119"/>
                  </a:ext>
                </a:extLst>
              </a:tr>
            </a:tbl>
          </a:graphicData>
        </a:graphic>
      </p:graphicFrame>
      <p:sp>
        <p:nvSpPr>
          <p:cNvPr id="9" name="Rectangle 2">
            <a:extLst>
              <a:ext uri="{FF2B5EF4-FFF2-40B4-BE49-F238E27FC236}">
                <a16:creationId xmlns:a16="http://schemas.microsoft.com/office/drawing/2014/main" id="{A9910D32-E21A-F36C-EBC8-6ECF61D550CD}"/>
              </a:ext>
            </a:extLst>
          </p:cNvPr>
          <p:cNvSpPr>
            <a:spLocks noChangeArrowheads="1"/>
          </p:cNvSpPr>
          <p:nvPr/>
        </p:nvSpPr>
        <p:spPr bwMode="auto">
          <a:xfrm>
            <a:off x="3044825" y="1722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8362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B62CCF5F-57C6-73B8-BF38-EBA8C1C0639B}"/>
              </a:ext>
            </a:extLst>
          </p:cNvPr>
          <p:cNvSpPr>
            <a:spLocks noGrp="1"/>
          </p:cNvSpPr>
          <p:nvPr>
            <p:ph type="title"/>
          </p:nvPr>
        </p:nvSpPr>
        <p:spPr>
          <a:xfrm>
            <a:off x="838200" y="365125"/>
            <a:ext cx="10515600" cy="966525"/>
          </a:xfrm>
        </p:spPr>
        <p:txBody>
          <a:bodyPr>
            <a:normAutofit/>
          </a:bodyPr>
          <a:lstStyle/>
          <a:p>
            <a:pPr algn="ctr"/>
            <a:r>
              <a:rPr lang="en-US" sz="3200" b="1" dirty="0" err="1">
                <a:latin typeface="+mn-lt"/>
              </a:rPr>
              <a:t>Esošās</a:t>
            </a:r>
            <a:r>
              <a:rPr lang="en-US" sz="3200" b="1" dirty="0">
                <a:latin typeface="+mn-lt"/>
              </a:rPr>
              <a:t> </a:t>
            </a:r>
            <a:r>
              <a:rPr lang="en-US" sz="3200" b="1" dirty="0" err="1">
                <a:latin typeface="+mn-lt"/>
              </a:rPr>
              <a:t>infrastruktūras</a:t>
            </a:r>
            <a:r>
              <a:rPr lang="en-US" sz="3200" b="1" dirty="0">
                <a:latin typeface="+mn-lt"/>
              </a:rPr>
              <a:t> </a:t>
            </a:r>
            <a:r>
              <a:rPr lang="en-US" sz="3200" b="1" dirty="0" err="1">
                <a:latin typeface="+mn-lt"/>
              </a:rPr>
              <a:t>raksturojums</a:t>
            </a:r>
            <a:endParaRPr lang="en-GB" sz="3200" dirty="0">
              <a:latin typeface="+mn-lt"/>
            </a:endParaRPr>
          </a:p>
        </p:txBody>
      </p:sp>
      <p:sp>
        <p:nvSpPr>
          <p:cNvPr id="6" name="Satura vietturis 5">
            <a:extLst>
              <a:ext uri="{FF2B5EF4-FFF2-40B4-BE49-F238E27FC236}">
                <a16:creationId xmlns:a16="http://schemas.microsoft.com/office/drawing/2014/main" id="{9FF7AC67-79DF-B1B5-1190-EFE63155294B}"/>
              </a:ext>
            </a:extLst>
          </p:cNvPr>
          <p:cNvSpPr>
            <a:spLocks noGrp="1"/>
          </p:cNvSpPr>
          <p:nvPr>
            <p:ph idx="1"/>
          </p:nvPr>
        </p:nvSpPr>
        <p:spPr>
          <a:xfrm>
            <a:off x="838200" y="1447060"/>
            <a:ext cx="10515600" cy="4729903"/>
          </a:xfrm>
        </p:spPr>
        <p:txBody>
          <a:bodyPr>
            <a:normAutofit lnSpcReduction="10000"/>
          </a:bodyPr>
          <a:lstStyle/>
          <a:p>
            <a:pPr marL="0" indent="0">
              <a:buNone/>
            </a:pPr>
            <a:r>
              <a:rPr lang="en-US" dirty="0"/>
              <a:t>G</a:t>
            </a:r>
            <a:r>
              <a:rPr lang="lv-LV" dirty="0" err="1"/>
              <a:t>alven</a:t>
            </a:r>
            <a:r>
              <a:rPr lang="en-US" dirty="0" err="1"/>
              <a:t>ie</a:t>
            </a:r>
            <a:r>
              <a:rPr lang="lv-LV" dirty="0"/>
              <a:t> atkritumu apsaimniekošanas infrastruktūras element</a:t>
            </a:r>
            <a:r>
              <a:rPr lang="en-US" dirty="0"/>
              <a:t>i:</a:t>
            </a:r>
          </a:p>
          <a:p>
            <a:pPr>
              <a:buFont typeface="Wingdings" panose="05000000000000000000" pitchFamily="2" charset="2"/>
              <a:buChar char="Ø"/>
            </a:pPr>
            <a:r>
              <a:rPr lang="lv-LV" dirty="0" err="1"/>
              <a:t>Energošūna</a:t>
            </a:r>
            <a:r>
              <a:rPr lang="lv-LV" dirty="0"/>
              <a:t> </a:t>
            </a:r>
            <a:r>
              <a:rPr lang="en-US" dirty="0"/>
              <a:t>un </a:t>
            </a:r>
            <a:r>
              <a:rPr lang="en-US" dirty="0" err="1"/>
              <a:t>krātuve</a:t>
            </a:r>
            <a:r>
              <a:rPr lang="en-US" dirty="0"/>
              <a:t> </a:t>
            </a:r>
            <a:r>
              <a:rPr lang="en-US" dirty="0" err="1"/>
              <a:t>atkritumu</a:t>
            </a:r>
            <a:r>
              <a:rPr lang="en-US" dirty="0"/>
              <a:t> </a:t>
            </a:r>
            <a:r>
              <a:rPr lang="en-US" dirty="0" err="1"/>
              <a:t>apglabāšanai</a:t>
            </a:r>
            <a:r>
              <a:rPr lang="en-US" dirty="0"/>
              <a:t> -</a:t>
            </a:r>
            <a:r>
              <a:rPr lang="lv-LV" dirty="0"/>
              <a:t> platība 5,6 ha;</a:t>
            </a:r>
          </a:p>
          <a:p>
            <a:pPr>
              <a:buFont typeface="Wingdings" panose="05000000000000000000" pitchFamily="2" charset="2"/>
              <a:buChar char="Ø"/>
            </a:pPr>
            <a:r>
              <a:rPr lang="en-US" dirty="0" err="1"/>
              <a:t>Atkritumu</a:t>
            </a:r>
            <a:r>
              <a:rPr lang="en-US" dirty="0"/>
              <a:t> </a:t>
            </a:r>
            <a:r>
              <a:rPr lang="en-US" dirty="0" err="1"/>
              <a:t>priekšapstrādes</a:t>
            </a:r>
            <a:r>
              <a:rPr lang="en-US" dirty="0"/>
              <a:t> </a:t>
            </a:r>
            <a:r>
              <a:rPr lang="lv-LV" dirty="0"/>
              <a:t>laukums – platība 2,6 ha;</a:t>
            </a:r>
          </a:p>
          <a:p>
            <a:pPr>
              <a:buFont typeface="Wingdings" panose="05000000000000000000" pitchFamily="2" charset="2"/>
              <a:buChar char="Ø"/>
            </a:pPr>
            <a:r>
              <a:rPr lang="en-US" dirty="0" err="1"/>
              <a:t>Krātuve</a:t>
            </a:r>
            <a:r>
              <a:rPr lang="en-US" dirty="0"/>
              <a:t> </a:t>
            </a:r>
            <a:r>
              <a:rPr lang="en-US" dirty="0" err="1"/>
              <a:t>azbestu</a:t>
            </a:r>
            <a:r>
              <a:rPr lang="en-US" dirty="0"/>
              <a:t> </a:t>
            </a:r>
            <a:r>
              <a:rPr lang="en-US" dirty="0" err="1"/>
              <a:t>saturošu</a:t>
            </a:r>
            <a:r>
              <a:rPr lang="en-US" dirty="0"/>
              <a:t> </a:t>
            </a:r>
            <a:r>
              <a:rPr lang="en-US" dirty="0" err="1"/>
              <a:t>atkritumu</a:t>
            </a:r>
            <a:r>
              <a:rPr lang="en-US" dirty="0"/>
              <a:t> </a:t>
            </a:r>
            <a:r>
              <a:rPr lang="en-US" dirty="0" err="1"/>
              <a:t>apglabāšanai</a:t>
            </a:r>
            <a:r>
              <a:rPr lang="lv-LV" dirty="0"/>
              <a:t>;</a:t>
            </a:r>
          </a:p>
          <a:p>
            <a:pPr>
              <a:buFont typeface="Wingdings" panose="05000000000000000000" pitchFamily="2" charset="2"/>
              <a:buChar char="Ø"/>
            </a:pPr>
            <a:r>
              <a:rPr lang="en-US" dirty="0"/>
              <a:t>A</a:t>
            </a:r>
            <a:r>
              <a:rPr lang="lv-LV" dirty="0" err="1"/>
              <a:t>tkritumu</a:t>
            </a:r>
            <a:r>
              <a:rPr lang="lv-LV" dirty="0"/>
              <a:t> šķirošanas un apstrādes  iekārtas;</a:t>
            </a:r>
          </a:p>
          <a:p>
            <a:pPr>
              <a:buFont typeface="Wingdings" panose="05000000000000000000" pitchFamily="2" charset="2"/>
              <a:buChar char="Ø"/>
            </a:pPr>
            <a:r>
              <a:rPr lang="en-US" dirty="0" err="1"/>
              <a:t>Šķiroto</a:t>
            </a:r>
            <a:r>
              <a:rPr lang="lv-LV" dirty="0"/>
              <a:t> atkritumu </a:t>
            </a:r>
            <a:r>
              <a:rPr lang="en-US" dirty="0" err="1"/>
              <a:t>savākšanas</a:t>
            </a:r>
            <a:r>
              <a:rPr lang="en-US" dirty="0"/>
              <a:t> </a:t>
            </a:r>
            <a:r>
              <a:rPr lang="lv-LV" dirty="0"/>
              <a:t>laukums</a:t>
            </a:r>
            <a:r>
              <a:rPr lang="en-US" dirty="0"/>
              <a:t> </a:t>
            </a:r>
            <a:r>
              <a:rPr lang="en-US" dirty="0" err="1"/>
              <a:t>privātpersonām</a:t>
            </a:r>
            <a:r>
              <a:rPr lang="lv-LV" dirty="0"/>
              <a:t>;</a:t>
            </a:r>
          </a:p>
          <a:p>
            <a:pPr>
              <a:buFont typeface="Wingdings" panose="05000000000000000000" pitchFamily="2" charset="2"/>
              <a:buChar char="Ø"/>
            </a:pPr>
            <a:r>
              <a:rPr lang="en-US" dirty="0"/>
              <a:t>P</a:t>
            </a:r>
            <a:r>
              <a:rPr lang="lv-LV" dirty="0" err="1"/>
              <a:t>oligona</a:t>
            </a:r>
            <a:r>
              <a:rPr lang="lv-LV" dirty="0"/>
              <a:t> gāzes apsaimniekošanas sistēma;</a:t>
            </a:r>
          </a:p>
          <a:p>
            <a:pPr>
              <a:buFont typeface="Wingdings" panose="05000000000000000000" pitchFamily="2" charset="2"/>
              <a:buChar char="Ø"/>
            </a:pPr>
            <a:r>
              <a:rPr lang="en-US" dirty="0"/>
              <a:t>I</a:t>
            </a:r>
            <a:r>
              <a:rPr lang="lv-LV" dirty="0" err="1"/>
              <a:t>nfiltrāta</a:t>
            </a:r>
            <a:r>
              <a:rPr lang="lv-LV" dirty="0"/>
              <a:t> apsaimniekošanas sistēma;</a:t>
            </a:r>
          </a:p>
          <a:p>
            <a:pPr>
              <a:buFont typeface="Wingdings" panose="05000000000000000000" pitchFamily="2" charset="2"/>
              <a:buChar char="Ø"/>
            </a:pPr>
            <a:r>
              <a:rPr lang="lv-LV" dirty="0"/>
              <a:t>Nešķirotu sadzīves atkritumu sagatavošana apglabāšanai </a:t>
            </a:r>
            <a:r>
              <a:rPr lang="en-US" dirty="0"/>
              <a:t>- </a:t>
            </a:r>
            <a:r>
              <a:rPr lang="lv-LV" dirty="0"/>
              <a:t>poligona teritorijā izvietotājā šķirošanas rūpnīcā</a:t>
            </a:r>
            <a:r>
              <a:rPr lang="en-US" dirty="0"/>
              <a:t> “</a:t>
            </a:r>
            <a:r>
              <a:rPr lang="en-US" dirty="0" err="1"/>
              <a:t>Skudras</a:t>
            </a:r>
            <a:r>
              <a:rPr lang="en-US" dirty="0"/>
              <a:t>”</a:t>
            </a:r>
            <a:r>
              <a:rPr lang="lv-LV" dirty="0"/>
              <a:t>.</a:t>
            </a:r>
            <a:endParaRPr lang="en-US" dirty="0"/>
          </a:p>
          <a:p>
            <a:pPr marL="0" indent="0">
              <a:buNone/>
            </a:pPr>
            <a:endParaRPr lang="en-GB" dirty="0"/>
          </a:p>
        </p:txBody>
      </p:sp>
    </p:spTree>
    <p:extLst>
      <p:ext uri="{BB962C8B-B14F-4D97-AF65-F5344CB8AC3E}">
        <p14:creationId xmlns:p14="http://schemas.microsoft.com/office/powerpoint/2010/main" val="43786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84C01B-5C88-9443-C937-093237A4C3EF}"/>
              </a:ext>
            </a:extLst>
          </p:cNvPr>
          <p:cNvSpPr>
            <a:spLocks noGrp="1"/>
          </p:cNvSpPr>
          <p:nvPr>
            <p:ph type="title"/>
          </p:nvPr>
        </p:nvSpPr>
        <p:spPr>
          <a:xfrm>
            <a:off x="838200" y="201954"/>
            <a:ext cx="10515600" cy="632548"/>
          </a:xfrm>
        </p:spPr>
        <p:txBody>
          <a:bodyPr>
            <a:normAutofit/>
          </a:bodyPr>
          <a:lstStyle/>
          <a:p>
            <a:pPr algn="ctr"/>
            <a:r>
              <a:rPr lang="lv-LV" sz="3200" b="1" dirty="0">
                <a:latin typeface="+mn-lt"/>
              </a:rPr>
              <a:t>Paredzētās darbības raksturojums </a:t>
            </a:r>
            <a:endParaRPr lang="en-GB" sz="3200" b="1" dirty="0">
              <a:latin typeface="+mn-lt"/>
            </a:endParaRPr>
          </a:p>
        </p:txBody>
      </p:sp>
      <p:sp>
        <p:nvSpPr>
          <p:cNvPr id="4" name="Satura vietturis 3">
            <a:extLst>
              <a:ext uri="{FF2B5EF4-FFF2-40B4-BE49-F238E27FC236}">
                <a16:creationId xmlns:a16="http://schemas.microsoft.com/office/drawing/2014/main" id="{48BA538B-6BA5-15C0-4730-99B5EFF7AD67}"/>
              </a:ext>
            </a:extLst>
          </p:cNvPr>
          <p:cNvSpPr>
            <a:spLocks noGrp="1"/>
          </p:cNvSpPr>
          <p:nvPr>
            <p:ph sz="half" idx="2"/>
          </p:nvPr>
        </p:nvSpPr>
        <p:spPr>
          <a:xfrm>
            <a:off x="5814874" y="834502"/>
            <a:ext cx="5538926" cy="5699463"/>
          </a:xfrm>
        </p:spPr>
        <p:txBody>
          <a:bodyPr>
            <a:normAutofit fontScale="92500"/>
          </a:bodyPr>
          <a:lstStyle/>
          <a:p>
            <a:pPr lvl="0" algn="just">
              <a:lnSpc>
                <a:spcPct val="107000"/>
              </a:lnSpc>
              <a:spcAft>
                <a:spcPts val="800"/>
              </a:spcAft>
              <a:buFont typeface="Wingdings" panose="05000000000000000000" pitchFamily="2" charset="2"/>
              <a:buChar char="Ø"/>
            </a:pPr>
            <a:r>
              <a:rPr lang="lv-LV" sz="2000" dirty="0">
                <a:effectLst/>
                <a:latin typeface="Calibri" panose="020F0502020204030204" pitchFamily="34" charset="0"/>
                <a:ea typeface="Calibri" panose="020F0502020204030204" pitchFamily="34" charset="0"/>
                <a:cs typeface="Calibri" panose="020F0502020204030204" pitchFamily="34" charset="0"/>
              </a:rPr>
              <a:t>Jaunas atkritumu apglabāšanas krātuves izveide aptuveni 4,8 ha platībā. Atbilstoši provizoriskajiem aprēķiniem, poligona potenciālā kapacitāte turpmākai atkritumu novietošanai ir ap 500 000 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Font typeface="Wingdings" panose="05000000000000000000" pitchFamily="2" charset="2"/>
              <a:buChar char="Ø"/>
              <a:tabLst>
                <a:tab pos="685800" algn="l"/>
              </a:tabLst>
            </a:pPr>
            <a:r>
              <a:rPr lang="lv-LV" sz="2000" dirty="0">
                <a:effectLst/>
                <a:latin typeface="Calibri" panose="020F0502020204030204" pitchFamily="34" charset="0"/>
                <a:ea typeface="Times New Roman" panose="02020603050405020304" pitchFamily="18" charset="0"/>
                <a:cs typeface="Calibri" panose="020F0502020204030204" pitchFamily="34" charset="0"/>
              </a:rPr>
              <a:t>Atkritumu uzglabāšanas</a:t>
            </a:r>
            <a:r>
              <a:rPr lang="lv-LV" sz="2000" dirty="0">
                <a:effectLst/>
                <a:latin typeface="Calibri" panose="020F0502020204030204" pitchFamily="34" charset="0"/>
                <a:ea typeface="Calibri" panose="020F0502020204030204" pitchFamily="34" charset="0"/>
                <a:cs typeface="Calibri" panose="020F0502020204030204" pitchFamily="34" charset="0"/>
              </a:rPr>
              <a:t> un kompostēšanas laukuma izbūve aptuveni 1 ha platībā. Laukums paredzēts dalīti vāktu dārzu un parku atkritumu - bioloģisko atkritumu uzglabāšanai</a:t>
            </a:r>
            <a:r>
              <a:rPr lang="en-US" sz="2000" dirty="0">
                <a:effectLst/>
                <a:latin typeface="Calibri" panose="020F0502020204030204" pitchFamily="34" charset="0"/>
                <a:ea typeface="Calibri" panose="020F0502020204030204" pitchFamily="34" charset="0"/>
                <a:cs typeface="Calibri" panose="020F0502020204030204" pitchFamily="34" charset="0"/>
              </a:rPr>
              <a:t>.</a:t>
            </a:r>
            <a:r>
              <a:rPr lang="lv-LV"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L</a:t>
            </a:r>
            <a:r>
              <a:rPr lang="lv-LV" sz="2000" dirty="0">
                <a:effectLst/>
                <a:latin typeface="Calibri" panose="020F0502020204030204" pitchFamily="34" charset="0"/>
                <a:ea typeface="Calibri" panose="020F0502020204030204" pitchFamily="34" charset="0"/>
                <a:cs typeface="Calibri" panose="020F0502020204030204" pitchFamily="34" charset="0"/>
              </a:rPr>
              <a:t>aukumā tiks uzglabāts no fermentācijas rūpnīcas sagatavotais komposta materiāls pirms tā turpmākās izmantošanas, kā arī šajā laukumā var tik īslaicīgi uzglabāti </a:t>
            </a:r>
            <a:r>
              <a:rPr lang="en-US" sz="2000" dirty="0" err="1">
                <a:effectLst/>
                <a:latin typeface="Calibri" panose="020F0502020204030204" pitchFamily="34" charset="0"/>
                <a:ea typeface="Calibri" panose="020F0502020204030204" pitchFamily="34" charset="0"/>
                <a:cs typeface="Calibri" panose="020F0502020204030204" pitchFamily="34" charset="0"/>
              </a:rPr>
              <a:t>būvniecības</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atkritumi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lv-LV" sz="2000" dirty="0">
                <a:effectLst/>
                <a:latin typeface="Calibri" panose="020F0502020204030204" pitchFamily="34" charset="0"/>
                <a:ea typeface="Calibri" panose="020F0502020204030204" pitchFamily="34" charset="0"/>
                <a:cs typeface="Calibri" panose="020F0502020204030204" pitchFamily="34" charset="0"/>
              </a:rPr>
              <a:t>un cita veida inertais materiāls;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Ø"/>
            </a:pPr>
            <a:r>
              <a:rPr lang="lv-LV" sz="2000" dirty="0">
                <a:effectLst/>
                <a:latin typeface="Calibri" panose="020F0502020204030204" pitchFamily="34" charset="0"/>
                <a:ea typeface="Calibri" panose="020F0502020204030204" pitchFamily="34" charset="0"/>
                <a:cs typeface="Calibri" panose="020F0502020204030204" pitchFamily="34" charset="0"/>
              </a:rPr>
              <a:t>Jaunās krātuves un Uzglabāšanas/kompostēšanas laukuma apsaimniekošanai nepieciešamā infrastruktūra (ceļš aptuveni 0,6 ha platībā, inženierkomunikācijas).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8" name="Satura vietturis 7">
            <a:extLst>
              <a:ext uri="{FF2B5EF4-FFF2-40B4-BE49-F238E27FC236}">
                <a16:creationId xmlns:a16="http://schemas.microsoft.com/office/drawing/2014/main" id="{9155C2A0-E85F-00CB-E9BC-32C0DC6F753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34" t="825" r="36156" b="758"/>
          <a:stretch/>
        </p:blipFill>
        <p:spPr>
          <a:xfrm>
            <a:off x="497151" y="880022"/>
            <a:ext cx="4802818" cy="5880129"/>
          </a:xfrm>
          <a:prstGeom prst="rect">
            <a:avLst/>
          </a:prstGeom>
          <a:ln>
            <a:solidFill>
              <a:schemeClr val="tx1"/>
            </a:solidFill>
          </a:ln>
        </p:spPr>
      </p:pic>
      <p:sp>
        <p:nvSpPr>
          <p:cNvPr id="9" name="Brīvforma: forma 8">
            <a:extLst>
              <a:ext uri="{FF2B5EF4-FFF2-40B4-BE49-F238E27FC236}">
                <a16:creationId xmlns:a16="http://schemas.microsoft.com/office/drawing/2014/main" id="{D24F364E-5264-0020-99E6-7F4B336D1723}"/>
              </a:ext>
            </a:extLst>
          </p:cNvPr>
          <p:cNvSpPr/>
          <p:nvPr/>
        </p:nvSpPr>
        <p:spPr>
          <a:xfrm>
            <a:off x="2705537" y="2182093"/>
            <a:ext cx="766618" cy="1616364"/>
          </a:xfrm>
          <a:custGeom>
            <a:avLst/>
            <a:gdLst>
              <a:gd name="connsiteX0" fmla="*/ 46182 w 766618"/>
              <a:gd name="connsiteY0" fmla="*/ 0 h 1616364"/>
              <a:gd name="connsiteX1" fmla="*/ 637309 w 766618"/>
              <a:gd name="connsiteY1" fmla="*/ 0 h 1616364"/>
              <a:gd name="connsiteX2" fmla="*/ 637309 w 766618"/>
              <a:gd name="connsiteY2" fmla="*/ 147782 h 1616364"/>
              <a:gd name="connsiteX3" fmla="*/ 766618 w 766618"/>
              <a:gd name="connsiteY3" fmla="*/ 157018 h 1616364"/>
              <a:gd name="connsiteX4" fmla="*/ 766618 w 766618"/>
              <a:gd name="connsiteY4" fmla="*/ 1468582 h 1616364"/>
              <a:gd name="connsiteX5" fmla="*/ 729673 w 766618"/>
              <a:gd name="connsiteY5" fmla="*/ 1542473 h 1616364"/>
              <a:gd name="connsiteX6" fmla="*/ 618836 w 766618"/>
              <a:gd name="connsiteY6" fmla="*/ 1616364 h 1616364"/>
              <a:gd name="connsiteX7" fmla="*/ 0 w 766618"/>
              <a:gd name="connsiteY7" fmla="*/ 1616364 h 1616364"/>
              <a:gd name="connsiteX8" fmla="*/ 46182 w 766618"/>
              <a:gd name="connsiteY8" fmla="*/ 0 h 161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618" h="1616364">
                <a:moveTo>
                  <a:pt x="46182" y="0"/>
                </a:moveTo>
                <a:lnTo>
                  <a:pt x="637309" y="0"/>
                </a:lnTo>
                <a:lnTo>
                  <a:pt x="637309" y="147782"/>
                </a:lnTo>
                <a:lnTo>
                  <a:pt x="766618" y="157018"/>
                </a:lnTo>
                <a:lnTo>
                  <a:pt x="766618" y="1468582"/>
                </a:lnTo>
                <a:lnTo>
                  <a:pt x="729673" y="1542473"/>
                </a:lnTo>
                <a:lnTo>
                  <a:pt x="618836" y="1616364"/>
                </a:lnTo>
                <a:lnTo>
                  <a:pt x="0" y="1616364"/>
                </a:lnTo>
                <a:lnTo>
                  <a:pt x="46182" y="0"/>
                </a:lnTo>
                <a:close/>
              </a:path>
            </a:pathLst>
          </a:custGeom>
          <a:solidFill>
            <a:schemeClr val="accent1">
              <a:alpha val="3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aisnstūris 9">
            <a:extLst>
              <a:ext uri="{FF2B5EF4-FFF2-40B4-BE49-F238E27FC236}">
                <a16:creationId xmlns:a16="http://schemas.microsoft.com/office/drawing/2014/main" id="{7DED90D0-03B6-AD86-19BC-D0B831B8F775}"/>
              </a:ext>
            </a:extLst>
          </p:cNvPr>
          <p:cNvSpPr/>
          <p:nvPr/>
        </p:nvSpPr>
        <p:spPr>
          <a:xfrm>
            <a:off x="3555768" y="1491357"/>
            <a:ext cx="516924" cy="526494"/>
          </a:xfrm>
          <a:prstGeom prst="rect">
            <a:avLst/>
          </a:prstGeom>
          <a:pattFill prst="ltUpDiag">
            <a:fgClr>
              <a:schemeClr val="bg1">
                <a:lumMod val="75000"/>
              </a:schemeClr>
            </a:fgClr>
            <a:bgClr>
              <a:schemeClr val="accent6">
                <a:lumMod val="20000"/>
                <a:lumOff val="80000"/>
              </a:schemeClr>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unas burbulis: taisnstūrveida 10">
            <a:extLst>
              <a:ext uri="{FF2B5EF4-FFF2-40B4-BE49-F238E27FC236}">
                <a16:creationId xmlns:a16="http://schemas.microsoft.com/office/drawing/2014/main" id="{EC55D9E4-87CE-9C21-087E-3B3636BB401B}"/>
              </a:ext>
            </a:extLst>
          </p:cNvPr>
          <p:cNvSpPr/>
          <p:nvPr/>
        </p:nvSpPr>
        <p:spPr>
          <a:xfrm>
            <a:off x="3611218" y="3128606"/>
            <a:ext cx="1466335" cy="300394"/>
          </a:xfrm>
          <a:prstGeom prst="wedgeRectCallout">
            <a:avLst>
              <a:gd name="adj1" fmla="val -80660"/>
              <a:gd name="adj2" fmla="val 5529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2060"/>
                </a:solidFill>
              </a:rPr>
              <a:t>Plānotā</a:t>
            </a:r>
            <a:r>
              <a:rPr lang="en-US" sz="1200" b="1" dirty="0">
                <a:solidFill>
                  <a:srgbClr val="002060"/>
                </a:solidFill>
              </a:rPr>
              <a:t> </a:t>
            </a:r>
            <a:r>
              <a:rPr lang="en-US" sz="1200" b="1" dirty="0" err="1">
                <a:solidFill>
                  <a:srgbClr val="002060"/>
                </a:solidFill>
              </a:rPr>
              <a:t>krātuve</a:t>
            </a:r>
            <a:endParaRPr lang="en-US" sz="1200" b="1" dirty="0">
              <a:solidFill>
                <a:srgbClr val="002060"/>
              </a:solidFill>
            </a:endParaRPr>
          </a:p>
        </p:txBody>
      </p:sp>
      <p:sp>
        <p:nvSpPr>
          <p:cNvPr id="13" name="Runas burbulis: taisnstūrveida 12">
            <a:extLst>
              <a:ext uri="{FF2B5EF4-FFF2-40B4-BE49-F238E27FC236}">
                <a16:creationId xmlns:a16="http://schemas.microsoft.com/office/drawing/2014/main" id="{8ACB1916-17D3-F213-7CCD-DA5854B0FDFD}"/>
              </a:ext>
            </a:extLst>
          </p:cNvPr>
          <p:cNvSpPr/>
          <p:nvPr/>
        </p:nvSpPr>
        <p:spPr>
          <a:xfrm>
            <a:off x="3813720" y="2198433"/>
            <a:ext cx="1466335" cy="776707"/>
          </a:xfrm>
          <a:prstGeom prst="wedgeRectCallout">
            <a:avLst>
              <a:gd name="adj1" fmla="val -43244"/>
              <a:gd name="adj2" fmla="val -104101"/>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002060"/>
                </a:solidFill>
                <a:effectLst/>
                <a:uLnTx/>
                <a:uFillTx/>
                <a:latin typeface="Calibri" panose="020F0502020204030204"/>
                <a:ea typeface="+mn-ea"/>
                <a:cs typeface="+mn-cs"/>
              </a:rPr>
              <a:t>Plānotais</a:t>
            </a:r>
            <a:r>
              <a:rPr kumimoji="0" lang="en-US" sz="12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lv-LV" sz="1200" b="1" i="0" u="none" strike="noStrike" kern="0" cap="none" spc="0" normalizeH="0" baseline="0" noProof="0" dirty="0">
                <a:ln>
                  <a:noFill/>
                </a:ln>
                <a:solidFill>
                  <a:srgbClr val="002060"/>
                </a:solidFill>
                <a:effectLst/>
                <a:uLnTx/>
                <a:uFillTx/>
                <a:latin typeface="Calibri" panose="020F0502020204030204"/>
                <a:ea typeface="+mn-ea"/>
                <a:cs typeface="+mn-cs"/>
              </a:rPr>
              <a:t>uzglabāšanas/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0" dirty="0">
                <a:ln>
                  <a:noFill/>
                </a:ln>
                <a:solidFill>
                  <a:srgbClr val="002060"/>
                </a:solidFill>
                <a:effectLst/>
                <a:uLnTx/>
                <a:uFillTx/>
                <a:latin typeface="Calibri" panose="020F0502020204030204"/>
                <a:ea typeface="+mn-ea"/>
                <a:cs typeface="+mn-cs"/>
              </a:rPr>
              <a:t>kompostēšanas </a:t>
            </a:r>
            <a:r>
              <a:rPr kumimoji="0" lang="en-US" sz="1200" b="1" i="0" u="none" strike="noStrike" kern="0" cap="none" spc="0" normalizeH="0" baseline="0" noProof="0" dirty="0" err="1">
                <a:ln>
                  <a:noFill/>
                </a:ln>
                <a:solidFill>
                  <a:srgbClr val="002060"/>
                </a:solidFill>
                <a:effectLst/>
                <a:uLnTx/>
                <a:uFillTx/>
                <a:latin typeface="Calibri" panose="020F0502020204030204"/>
                <a:ea typeface="+mn-ea"/>
                <a:cs typeface="+mn-cs"/>
              </a:rPr>
              <a:t>laukums</a:t>
            </a:r>
            <a:endParaRPr kumimoji="0" lang="en-US" sz="12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45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E85F6E-E41B-6D78-EDF2-47B93E5435BF}"/>
              </a:ext>
            </a:extLst>
          </p:cNvPr>
          <p:cNvSpPr>
            <a:spLocks noGrp="1"/>
          </p:cNvSpPr>
          <p:nvPr>
            <p:ph type="title"/>
          </p:nvPr>
        </p:nvSpPr>
        <p:spPr>
          <a:xfrm>
            <a:off x="838200" y="365125"/>
            <a:ext cx="10515600" cy="602541"/>
          </a:xfrm>
        </p:spPr>
        <p:txBody>
          <a:bodyPr>
            <a:normAutofit/>
          </a:bodyPr>
          <a:lstStyle/>
          <a:p>
            <a:pPr algn="ct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Jaunās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atkritumu</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apglabāšanas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krātuves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izveide</a:t>
            </a:r>
            <a:endParaRPr lang="en-GB" sz="3200" b="1" dirty="0"/>
          </a:p>
        </p:txBody>
      </p:sp>
      <p:sp>
        <p:nvSpPr>
          <p:cNvPr id="3" name="Satura vietturis 2">
            <a:extLst>
              <a:ext uri="{FF2B5EF4-FFF2-40B4-BE49-F238E27FC236}">
                <a16:creationId xmlns:a16="http://schemas.microsoft.com/office/drawing/2014/main" id="{8AC9C83B-DEAC-22F5-C4AD-70335E5A9D75}"/>
              </a:ext>
            </a:extLst>
          </p:cNvPr>
          <p:cNvSpPr>
            <a:spLocks noGrp="1"/>
          </p:cNvSpPr>
          <p:nvPr>
            <p:ph idx="1"/>
          </p:nvPr>
        </p:nvSpPr>
        <p:spPr>
          <a:xfrm>
            <a:off x="559293" y="967666"/>
            <a:ext cx="10794507" cy="5890334"/>
          </a:xfrm>
        </p:spPr>
        <p:txBody>
          <a:bodyPr>
            <a:normAutofit lnSpcReduction="10000"/>
          </a:bodyPr>
          <a:lstStyle/>
          <a:p>
            <a:pPr lvl="0" algn="just">
              <a:buFont typeface="Wingdings" panose="05000000000000000000" pitchFamily="2" charset="2"/>
              <a:buChar char="Ø"/>
            </a:pPr>
            <a:r>
              <a:rPr lang="lv-LV" sz="2000" dirty="0">
                <a:solidFill>
                  <a:srgbClr val="000000"/>
                </a:solidFill>
                <a:effectLst/>
                <a:ea typeface="Calibri" panose="020F0502020204030204" pitchFamily="34" charset="0"/>
              </a:rPr>
              <a:t>  Jaunās krātuves pamatnes kopējā platība paredzēta </a:t>
            </a:r>
            <a:r>
              <a:rPr lang="lv-LV" sz="2000" dirty="0">
                <a:effectLst/>
                <a:ea typeface="Calibri" panose="020F0502020204030204" pitchFamily="34" charset="0"/>
              </a:rPr>
              <a:t>~4,8 ha, malu  izmēri 160 x 307 m;</a:t>
            </a:r>
            <a:endParaRPr lang="lv-LV" sz="2000" dirty="0">
              <a:solidFill>
                <a:srgbClr val="000000"/>
              </a:solidFill>
              <a:effectLst/>
              <a:ea typeface="Times New Roman" panose="02020603050405020304" pitchFamily="18" charset="0"/>
            </a:endParaRPr>
          </a:p>
          <a:p>
            <a:pPr marL="342900" lvl="0" indent="-342900" algn="just">
              <a:buFont typeface="Wingdings" panose="05000000000000000000" pitchFamily="2" charset="2"/>
              <a:buChar char=""/>
            </a:pPr>
            <a:r>
              <a:rPr lang="lv-LV" sz="2000" dirty="0">
                <a:solidFill>
                  <a:srgbClr val="000000"/>
                </a:solidFill>
                <a:effectLst/>
                <a:ea typeface="Times New Roman" panose="02020603050405020304" pitchFamily="18" charset="0"/>
              </a:rPr>
              <a:t>Jaunās Krātuves  pamatne tiks veidota blakus esošais atkritumu krātuvei, pieslēdzoties pie tās. Atkritumu krātuve tiks veidota, pieslēdzoties pie esošā krātuves vaļņa, to savā starpā savienojot ar </a:t>
            </a:r>
            <a:r>
              <a:rPr lang="lv-LV" sz="2000" dirty="0" err="1">
                <a:solidFill>
                  <a:srgbClr val="000000"/>
                </a:solidFill>
                <a:effectLst/>
                <a:ea typeface="Times New Roman" panose="02020603050405020304" pitchFamily="18" charset="0"/>
              </a:rPr>
              <a:t>jaunizveidojamo</a:t>
            </a:r>
            <a:r>
              <a:rPr lang="lv-LV" sz="2000" dirty="0">
                <a:solidFill>
                  <a:srgbClr val="000000"/>
                </a:solidFill>
                <a:effectLst/>
                <a:ea typeface="Times New Roman" panose="02020603050405020304" pitchFamily="18" charset="0"/>
              </a:rPr>
              <a:t> HDPE plēvi, lai </a:t>
            </a:r>
            <a:r>
              <a:rPr lang="lv-LV" sz="2000" dirty="0" err="1">
                <a:solidFill>
                  <a:srgbClr val="000000"/>
                </a:solidFill>
                <a:effectLst/>
                <a:ea typeface="Times New Roman" panose="02020603050405020304" pitchFamily="18" charset="0"/>
              </a:rPr>
              <a:t>virsūdeņi</a:t>
            </a:r>
            <a:r>
              <a:rPr lang="lv-LV" sz="2000" dirty="0">
                <a:solidFill>
                  <a:srgbClr val="000000"/>
                </a:solidFill>
                <a:effectLst/>
                <a:ea typeface="Times New Roman" panose="02020603050405020304" pitchFamily="18" charset="0"/>
              </a:rPr>
              <a:t>, infiltrāts nenokļūtu gruntī. Savienojums jāveido hermētisks;</a:t>
            </a:r>
            <a:endParaRPr lang="en-GB" sz="2000" dirty="0">
              <a:effectLst/>
              <a:ea typeface="Times New Roman" panose="02020603050405020304" pitchFamily="18" charset="0"/>
            </a:endParaRPr>
          </a:p>
          <a:p>
            <a:pPr marL="342900" lvl="0" indent="-342900" algn="just">
              <a:buFont typeface="Wingdings" panose="05000000000000000000" pitchFamily="2" charset="2"/>
              <a:buChar char=""/>
            </a:pPr>
            <a:r>
              <a:rPr lang="lv-LV" sz="2000" dirty="0">
                <a:solidFill>
                  <a:srgbClr val="000000"/>
                </a:solidFill>
                <a:effectLst/>
                <a:ea typeface="Times New Roman" panose="02020603050405020304" pitchFamily="18" charset="0"/>
              </a:rPr>
              <a:t>Veicot atkritumu deponēšanu jaunajā krātuvē, paredzēts esošos atkritumus piekļaut esošajai krātuvei, veidojot </a:t>
            </a:r>
            <a:r>
              <a:rPr lang="en-US" sz="2000" dirty="0" err="1">
                <a:effectLst/>
                <a:ea typeface="Times New Roman" panose="02020603050405020304" pitchFamily="18" charset="0"/>
              </a:rPr>
              <a:t>vienotu</a:t>
            </a:r>
            <a:r>
              <a:rPr lang="en-US" sz="2000" dirty="0">
                <a:effectLst/>
                <a:ea typeface="Times New Roman" panose="02020603050405020304" pitchFamily="18" charset="0"/>
              </a:rPr>
              <a:t> </a:t>
            </a:r>
            <a:r>
              <a:rPr lang="en-US" sz="2000" dirty="0" err="1">
                <a:effectLst/>
                <a:ea typeface="Times New Roman" panose="02020603050405020304" pitchFamily="18" charset="0"/>
              </a:rPr>
              <a:t>atkritumu</a:t>
            </a:r>
            <a:r>
              <a:rPr lang="en-US" sz="2000" dirty="0">
                <a:effectLst/>
                <a:ea typeface="Times New Roman" panose="02020603050405020304" pitchFamily="18" charset="0"/>
              </a:rPr>
              <a:t> </a:t>
            </a:r>
            <a:r>
              <a:rPr lang="en-US" sz="2000" dirty="0" err="1">
                <a:effectLst/>
                <a:ea typeface="Times New Roman" panose="02020603050405020304" pitchFamily="18" charset="0"/>
              </a:rPr>
              <a:t>krātuvi</a:t>
            </a:r>
            <a:r>
              <a:rPr lang="lv-LV" sz="2000" dirty="0">
                <a:effectLst/>
                <a:ea typeface="Times New Roman" panose="02020603050405020304" pitchFamily="18" charset="0"/>
              </a:rPr>
              <a:t>;</a:t>
            </a:r>
            <a:endParaRPr lang="en-GB" sz="2000" dirty="0">
              <a:effectLst/>
              <a:ea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000" dirty="0">
                <a:effectLst/>
                <a:ea typeface="Calibri" panose="020F0502020204030204" pitchFamily="34" charset="0"/>
                <a:cs typeface="Calibri" panose="020F0502020204030204" pitchFamily="34" charset="0"/>
              </a:rPr>
              <a:t>Krātuvē plānots izbūvēt arī gāzes savākšanas sistēmu, </a:t>
            </a:r>
            <a:r>
              <a:rPr lang="lv-LV" sz="2000" dirty="0">
                <a:effectLst/>
                <a:ea typeface="Calibri" panose="020F0502020204030204" pitchFamily="34" charset="0"/>
                <a:cs typeface="Times New Roman" panose="02020603050405020304" pitchFamily="18" charset="0"/>
              </a:rPr>
              <a:t>kas tiks savienota ar jau šobrīd poligonā darbojošos biogāzes ieguves sistēmu</a:t>
            </a:r>
            <a:r>
              <a:rPr lang="lv-LV" sz="2000" dirty="0">
                <a:effectLst/>
                <a:ea typeface="Calibri" panose="020F0502020204030204" pitchFamily="34" charset="0"/>
                <a:cs typeface="Calibri" panose="020F0502020204030204" pitchFamily="34" charset="0"/>
              </a:rPr>
              <a:t>. Gāzes savākšanas sistēmas izbūve notiks paralēli atkritumu apglabāšanas procesam;</a:t>
            </a:r>
            <a:endParaRPr lang="en-GB" sz="2000" dirty="0">
              <a:effectLst/>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lv-LV" sz="2000" dirty="0">
                <a:solidFill>
                  <a:srgbClr val="000000"/>
                </a:solidFill>
                <a:effectLst/>
                <a:ea typeface="Times New Roman" panose="02020603050405020304" pitchFamily="18" charset="0"/>
              </a:rPr>
              <a:t>Atkritumu novietošana jaunajā Krātuvē būs tāda pati kā šobrīd – tie vienmērīgi tiks novietoti krātuvē, pa kārtām. Periodiski atkritumi tiks pārklāti  ar pārklājuma materiālu, ko var veidot materiāls pēc </a:t>
            </a:r>
            <a:r>
              <a:rPr lang="en-US" sz="2000" dirty="0" err="1">
                <a:solidFill>
                  <a:srgbClr val="000000"/>
                </a:solidFill>
                <a:effectLst/>
                <a:ea typeface="Times New Roman" panose="02020603050405020304" pitchFamily="18" charset="0"/>
              </a:rPr>
              <a:t>bioloģisko</a:t>
            </a:r>
            <a:r>
              <a:rPr lang="en-US" sz="2000" dirty="0">
                <a:solidFill>
                  <a:srgbClr val="000000"/>
                </a:solidFill>
                <a:effectLst/>
                <a:ea typeface="Times New Roman" panose="02020603050405020304" pitchFamily="18" charset="0"/>
              </a:rPr>
              <a:t> </a:t>
            </a:r>
            <a:r>
              <a:rPr lang="en-US" sz="2000" dirty="0" err="1">
                <a:solidFill>
                  <a:srgbClr val="000000"/>
                </a:solidFill>
                <a:effectLst/>
                <a:ea typeface="Times New Roman" panose="02020603050405020304" pitchFamily="18" charset="0"/>
              </a:rPr>
              <a:t>atkritumu</a:t>
            </a:r>
            <a:r>
              <a:rPr lang="lv-LV" sz="2000" dirty="0">
                <a:solidFill>
                  <a:srgbClr val="000000"/>
                </a:solidFill>
                <a:effectLst/>
                <a:ea typeface="Times New Roman" panose="02020603050405020304" pitchFamily="18" charset="0"/>
              </a:rPr>
              <a:t> pārstrādes, smalcinātu mēbeļu frakcija un citi lietderīgi izmantojami atkritumi. </a:t>
            </a:r>
            <a:r>
              <a:rPr lang="lv-LV" sz="2000" dirty="0">
                <a:solidFill>
                  <a:srgbClr val="000000"/>
                </a:solidFill>
                <a:effectLst/>
                <a:ea typeface="Calibri" panose="020F0502020204030204" pitchFamily="34" charset="0"/>
              </a:rPr>
              <a:t>Atkritumu blietēšanai tiks izmantots buldozers un </a:t>
            </a:r>
            <a:r>
              <a:rPr lang="lv-LV" sz="2000" dirty="0" err="1">
                <a:solidFill>
                  <a:srgbClr val="000000"/>
                </a:solidFill>
                <a:effectLst/>
                <a:ea typeface="Calibri" panose="020F0502020204030204" pitchFamily="34" charset="0"/>
              </a:rPr>
              <a:t>kompaktors</a:t>
            </a:r>
            <a:r>
              <a:rPr lang="lv-LV" sz="2000" dirty="0">
                <a:solidFill>
                  <a:srgbClr val="000000"/>
                </a:solidFill>
                <a:ea typeface="Calibri" panose="020F0502020204030204" pitchFamily="34" charset="0"/>
              </a:rPr>
              <a:t>;</a:t>
            </a:r>
            <a:r>
              <a:rPr lang="lv-LV" sz="2000" dirty="0">
                <a:solidFill>
                  <a:srgbClr val="000000"/>
                </a:solidFill>
                <a:effectLst/>
                <a:ea typeface="Times New Roman" panose="02020603050405020304" pitchFamily="18" charset="0"/>
              </a:rPr>
              <a:t> </a:t>
            </a:r>
            <a:endParaRPr lang="en-GB" sz="2000" dirty="0">
              <a:effectLst/>
              <a:ea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000" dirty="0">
                <a:solidFill>
                  <a:srgbClr val="000000"/>
                </a:solidFill>
                <a:effectLst/>
                <a:ea typeface="Calibri" panose="020F0502020204030204" pitchFamily="34" charset="0"/>
                <a:cs typeface="Calibri" panose="020F0502020204030204" pitchFamily="34" charset="0"/>
              </a:rPr>
              <a:t>Pēc Krātuves piepildīšanas tiks nodrošināta tās rekultivācija;</a:t>
            </a:r>
            <a:endParaRPr lang="en-GB" sz="2000" dirty="0">
              <a:effectLst/>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lv-LV" sz="2000" dirty="0">
                <a:solidFill>
                  <a:srgbClr val="000000"/>
                </a:solidFill>
                <a:effectLst/>
                <a:ea typeface="Times New Roman" panose="02020603050405020304" pitchFamily="18" charset="0"/>
              </a:rPr>
              <a:t>Jaunās Krātuves teritorijas sagatavošanas un būvniecības laikā poligonā ienākošie atkritumi tiks apglabāti esošajās krātuvē, saglabājot poligona ikdienas funkcijas.</a:t>
            </a:r>
            <a:endParaRPr lang="en-GB" sz="2000" dirty="0">
              <a:effectLst/>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15865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86D99F8-A3CE-00F9-36C1-D403366CFAC9}"/>
              </a:ext>
            </a:extLst>
          </p:cNvPr>
          <p:cNvSpPr>
            <a:spLocks noGrp="1"/>
          </p:cNvSpPr>
          <p:nvPr>
            <p:ph type="title"/>
          </p:nvPr>
        </p:nvSpPr>
        <p:spPr>
          <a:xfrm>
            <a:off x="838200" y="337351"/>
            <a:ext cx="10515600" cy="343686"/>
          </a:xfrm>
        </p:spPr>
        <p:txBody>
          <a:bodyPr>
            <a:normAutofit fontScale="90000"/>
          </a:bodyPr>
          <a:lstStyle/>
          <a:p>
            <a:pPr algn="ctr"/>
            <a:br>
              <a:rPr lang="lv-LV" sz="3200" b="1" dirty="0">
                <a:latin typeface="+mn-lt"/>
                <a:ea typeface="Calibri" panose="020F0502020204030204" pitchFamily="34" charset="0"/>
                <a:cs typeface="Times New Roman" panose="02020603050405020304" pitchFamily="18" charset="0"/>
              </a:rPr>
            </a:br>
            <a:r>
              <a:rPr lang="lv-LV" sz="3200" b="1" dirty="0">
                <a:latin typeface="+mn-lt"/>
                <a:ea typeface="Calibri" panose="020F0502020204030204" pitchFamily="34" charset="0"/>
                <a:cs typeface="Times New Roman" panose="02020603050405020304" pitchFamily="18" charset="0"/>
              </a:rPr>
              <a:t>U</a:t>
            </a:r>
            <a:r>
              <a:rPr lang="lv-LV" sz="3200" b="1" dirty="0">
                <a:effectLst/>
                <a:latin typeface="+mn-lt"/>
                <a:ea typeface="Calibri" panose="020F0502020204030204" pitchFamily="34" charset="0"/>
                <a:cs typeface="Times New Roman" panose="02020603050405020304" pitchFamily="18" charset="0"/>
              </a:rPr>
              <a:t>zglabāšanas un kompostēšanas laukums, tā izveide</a:t>
            </a:r>
            <a:br>
              <a:rPr lang="en-GB" sz="3200" dirty="0">
                <a:effectLst/>
                <a:latin typeface="+mn-lt"/>
                <a:ea typeface="Calibri" panose="020F0502020204030204" pitchFamily="34" charset="0"/>
                <a:cs typeface="Times New Roman" panose="02020603050405020304" pitchFamily="18" charset="0"/>
              </a:rPr>
            </a:br>
            <a:endParaRPr lang="en-GB" sz="3200" dirty="0">
              <a:latin typeface="+mn-lt"/>
            </a:endParaRPr>
          </a:p>
        </p:txBody>
      </p:sp>
      <p:sp>
        <p:nvSpPr>
          <p:cNvPr id="4" name="Satura vietturis 3">
            <a:extLst>
              <a:ext uri="{FF2B5EF4-FFF2-40B4-BE49-F238E27FC236}">
                <a16:creationId xmlns:a16="http://schemas.microsoft.com/office/drawing/2014/main" id="{6F7782B8-6BE2-6B0E-40C5-2E52F5EF3C98}"/>
              </a:ext>
            </a:extLst>
          </p:cNvPr>
          <p:cNvSpPr>
            <a:spLocks noGrp="1"/>
          </p:cNvSpPr>
          <p:nvPr>
            <p:ph sz="half" idx="2"/>
          </p:nvPr>
        </p:nvSpPr>
        <p:spPr>
          <a:xfrm>
            <a:off x="5823751" y="914400"/>
            <a:ext cx="6107837" cy="5850384"/>
          </a:xfrm>
        </p:spPr>
        <p:txBody>
          <a:bodyPr/>
          <a:lstStyle/>
          <a:p>
            <a:pPr marL="342900" lvl="0" indent="-342900" algn="just">
              <a:lnSpc>
                <a:spcPct val="107000"/>
              </a:lnSpc>
              <a:buFont typeface="Wingdings" panose="05000000000000000000" pitchFamily="2" charset="2"/>
              <a:buChar char=""/>
            </a:pPr>
            <a:r>
              <a:rPr lang="lv-LV" sz="1900" dirty="0">
                <a:effectLst/>
                <a:latin typeface="Calibri" panose="020F0502020204030204" pitchFamily="34" charset="0"/>
                <a:ea typeface="Calibri" panose="020F0502020204030204" pitchFamily="34" charset="0"/>
                <a:cs typeface="Calibri" panose="020F0502020204030204" pitchFamily="34" charset="0"/>
              </a:rPr>
              <a:t>Laukumā paredzēts uzglabāt dalīti vāktu dārzu un parku atkritumus, tiks uzglabāts arī no fermentācijas rūpnīcas sagatavotais komposta materiāls pirms tā turpmākās izmantošanas kā arī laukumā var tik īslaicīgi uzglabāti  </a:t>
            </a:r>
            <a:r>
              <a:rPr lang="en-US" sz="1900" dirty="0" err="1">
                <a:effectLst/>
                <a:latin typeface="Calibri" panose="020F0502020204030204" pitchFamily="34" charset="0"/>
                <a:ea typeface="Calibri" panose="020F0502020204030204" pitchFamily="34" charset="0"/>
                <a:cs typeface="Calibri" panose="020F0502020204030204" pitchFamily="34" charset="0"/>
              </a:rPr>
              <a:t>būvniecības</a:t>
            </a:r>
            <a:r>
              <a:rPr lang="en-US" sz="1900" dirty="0">
                <a:effectLst/>
                <a:latin typeface="Calibri" panose="020F0502020204030204" pitchFamily="34" charset="0"/>
                <a:ea typeface="Calibri" panose="020F0502020204030204" pitchFamily="34" charset="0"/>
                <a:cs typeface="Calibri" panose="020F0502020204030204" pitchFamily="34" charset="0"/>
              </a:rPr>
              <a:t> </a:t>
            </a:r>
            <a:r>
              <a:rPr lang="en-US" sz="1900" dirty="0" err="1">
                <a:effectLst/>
                <a:latin typeface="Calibri" panose="020F0502020204030204" pitchFamily="34" charset="0"/>
                <a:ea typeface="Calibri" panose="020F0502020204030204" pitchFamily="34" charset="0"/>
                <a:cs typeface="Calibri" panose="020F0502020204030204" pitchFamily="34" charset="0"/>
              </a:rPr>
              <a:t>atkritumi</a:t>
            </a:r>
            <a:r>
              <a:rPr lang="en-US" sz="1900" dirty="0">
                <a:effectLst/>
                <a:latin typeface="Calibri" panose="020F0502020204030204" pitchFamily="34" charset="0"/>
                <a:ea typeface="Calibri" panose="020F0502020204030204" pitchFamily="34" charset="0"/>
                <a:cs typeface="Calibri" panose="020F0502020204030204" pitchFamily="34" charset="0"/>
              </a:rPr>
              <a:t> </a:t>
            </a:r>
            <a:r>
              <a:rPr lang="lv-LV" sz="1900" dirty="0">
                <a:effectLst/>
                <a:latin typeface="Calibri" panose="020F0502020204030204" pitchFamily="34" charset="0"/>
                <a:ea typeface="Calibri" panose="020F0502020204030204" pitchFamily="34" charset="0"/>
                <a:cs typeface="Calibri" panose="020F0502020204030204" pitchFamily="34" charset="0"/>
              </a:rPr>
              <a:t>un cita veida inertais materiāls;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900" dirty="0">
                <a:effectLst/>
                <a:latin typeface="Calibri" panose="020F0502020204030204" pitchFamily="34" charset="0"/>
                <a:ea typeface="Calibri" panose="020F0502020204030204" pitchFamily="34" charset="0"/>
                <a:cs typeface="Calibri" panose="020F0502020204030204" pitchFamily="34" charset="0"/>
              </a:rPr>
              <a:t>Laukuma provizoriskie izmēri paredzēti 100 x 100 m (kopējā platība ~ 1 ha);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900" dirty="0">
                <a:effectLst/>
                <a:latin typeface="Calibri" panose="020F0502020204030204" pitchFamily="34" charset="0"/>
                <a:ea typeface="Calibri" panose="020F0502020204030204" pitchFamily="34" charset="0"/>
                <a:cs typeface="Calibri" panose="020F0502020204030204" pitchFamily="34" charset="0"/>
              </a:rPr>
              <a:t>Lai nodrošinātu ūdensnecaurlaidīgu segumu, kas nepieļautu gruntsūdeņu un pazemes ūdeņu piesārņošanu, ir izvēlēta </a:t>
            </a:r>
            <a:r>
              <a:rPr lang="lv-LV" sz="1900" dirty="0" err="1">
                <a:effectLst/>
                <a:latin typeface="Calibri" panose="020F0502020204030204" pitchFamily="34" charset="0"/>
                <a:ea typeface="Calibri" panose="020F0502020204030204" pitchFamily="34" charset="0"/>
                <a:cs typeface="Calibri" panose="020F0502020204030204" pitchFamily="34" charset="0"/>
              </a:rPr>
              <a:t>ūdennecaurlaidīga</a:t>
            </a:r>
            <a:r>
              <a:rPr lang="lv-LV" sz="1900" dirty="0">
                <a:effectLst/>
                <a:latin typeface="Calibri" panose="020F0502020204030204" pitchFamily="34" charset="0"/>
                <a:ea typeface="Calibri" panose="020F0502020204030204" pitchFamily="34" charset="0"/>
                <a:cs typeface="Calibri" panose="020F0502020204030204" pitchFamily="34" charset="0"/>
              </a:rPr>
              <a:t> laukuma pamatnes izveidošana (cietais segums var tikt veidots no asfaltbetona vai betona);</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1900" dirty="0">
                <a:effectLst/>
                <a:latin typeface="Calibri" panose="020F0502020204030204" pitchFamily="34" charset="0"/>
                <a:ea typeface="Calibri" panose="020F0502020204030204" pitchFamily="34" charset="0"/>
                <a:cs typeface="Calibri" panose="020F0502020204030204" pitchFamily="34" charset="0"/>
              </a:rPr>
              <a:t>Laukums tiks aprīkots ar lietus ūdens savākšanas sistēmu, kas nodrošinās lietus ūdens (tai sk. sniega kušanas) savākšanu, attīrīšanu un novadīšanu caur smilšu un eļļas attīrīšanas iekārtām.</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5" name="Satura vietturis 4">
            <a:extLst>
              <a:ext uri="{FF2B5EF4-FFF2-40B4-BE49-F238E27FC236}">
                <a16:creationId xmlns:a16="http://schemas.microsoft.com/office/drawing/2014/main" id="{77E46C1F-48A5-FF7F-DA7D-D1D0CB68409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617" y="1318095"/>
            <a:ext cx="5181600" cy="4368987"/>
          </a:xfrm>
          <a:prstGeom prst="rect">
            <a:avLst/>
          </a:prstGeom>
          <a:noFill/>
          <a:ln>
            <a:noFill/>
          </a:ln>
        </p:spPr>
      </p:pic>
      <p:sp>
        <p:nvSpPr>
          <p:cNvPr id="7" name="TextBox 6">
            <a:extLst>
              <a:ext uri="{FF2B5EF4-FFF2-40B4-BE49-F238E27FC236}">
                <a16:creationId xmlns:a16="http://schemas.microsoft.com/office/drawing/2014/main" id="{2D382BDD-34F9-099B-4B9E-D18C698BAE1B}"/>
              </a:ext>
            </a:extLst>
          </p:cNvPr>
          <p:cNvSpPr txBox="1"/>
          <p:nvPr/>
        </p:nvSpPr>
        <p:spPr>
          <a:xfrm>
            <a:off x="260412" y="5784672"/>
            <a:ext cx="6094520" cy="646331"/>
          </a:xfrm>
          <a:prstGeom prst="rect">
            <a:avLst/>
          </a:prstGeom>
          <a:noFill/>
        </p:spPr>
        <p:txBody>
          <a:bodyPr wrap="square">
            <a:spAutoFit/>
          </a:bodyPr>
          <a:lstStyle/>
          <a:p>
            <a:r>
              <a:rPr lang="lv-LV" sz="1800" dirty="0">
                <a:effectLst/>
                <a:latin typeface="Calibri" panose="020F0502020204030204" pitchFamily="34" charset="0"/>
                <a:ea typeface="Times New Roman" panose="02020603050405020304" pitchFamily="18" charset="0"/>
              </a:rPr>
              <a:t>Atkritumu uzglabāšanas</a:t>
            </a:r>
            <a:r>
              <a:rPr lang="lv-LV" sz="1800" dirty="0">
                <a:effectLst/>
                <a:latin typeface="Calibri" panose="020F0502020204030204" pitchFamily="34" charset="0"/>
                <a:ea typeface="Calibri" panose="020F0502020204030204" pitchFamily="34" charset="0"/>
              </a:rPr>
              <a:t> un kompostēšanas laukuma konstrukcijas šķērsgriezums</a:t>
            </a:r>
            <a:endParaRPr lang="en-GB" dirty="0"/>
          </a:p>
        </p:txBody>
      </p:sp>
    </p:spTree>
    <p:extLst>
      <p:ext uri="{BB962C8B-B14F-4D97-AF65-F5344CB8AC3E}">
        <p14:creationId xmlns:p14="http://schemas.microsoft.com/office/powerpoint/2010/main" val="422517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790580-0B5F-909D-982E-8185030C8069}"/>
              </a:ext>
            </a:extLst>
          </p:cNvPr>
          <p:cNvSpPr>
            <a:spLocks noGrp="1"/>
          </p:cNvSpPr>
          <p:nvPr>
            <p:ph type="title"/>
          </p:nvPr>
        </p:nvSpPr>
        <p:spPr>
          <a:xfrm>
            <a:off x="838200" y="365126"/>
            <a:ext cx="10515600" cy="638052"/>
          </a:xfrm>
        </p:spPr>
        <p:txBody>
          <a:bodyPr>
            <a:normAutofit/>
          </a:bodyPr>
          <a:lstStyle/>
          <a:p>
            <a:pPr algn="ctr"/>
            <a:r>
              <a:rPr lang="lv-LV" sz="3200" b="1" dirty="0">
                <a:latin typeface="+mn-lt"/>
              </a:rPr>
              <a:t>Alternatīvie risinājumi</a:t>
            </a:r>
            <a:endParaRPr lang="en-GB" sz="3200" b="1" dirty="0">
              <a:latin typeface="+mn-lt"/>
            </a:endParaRPr>
          </a:p>
        </p:txBody>
      </p:sp>
      <p:sp>
        <p:nvSpPr>
          <p:cNvPr id="3" name="Satura vietturis 2">
            <a:extLst>
              <a:ext uri="{FF2B5EF4-FFF2-40B4-BE49-F238E27FC236}">
                <a16:creationId xmlns:a16="http://schemas.microsoft.com/office/drawing/2014/main" id="{4E4C6B32-E791-446D-BB40-91EC92E6FEEF}"/>
              </a:ext>
            </a:extLst>
          </p:cNvPr>
          <p:cNvSpPr>
            <a:spLocks noGrp="1"/>
          </p:cNvSpPr>
          <p:nvPr>
            <p:ph idx="1"/>
          </p:nvPr>
        </p:nvSpPr>
        <p:spPr>
          <a:xfrm>
            <a:off x="838200" y="1003178"/>
            <a:ext cx="10515600" cy="5173785"/>
          </a:xfrm>
        </p:spPr>
        <p:txBody>
          <a:bodyPr/>
          <a:lstStyle/>
          <a:p>
            <a:pPr indent="0" algn="just">
              <a:lnSpc>
                <a:spcPct val="107000"/>
              </a:lnSpc>
              <a:spcAft>
                <a:spcPts val="800"/>
              </a:spcAft>
              <a:buNone/>
            </a:pPr>
            <a:r>
              <a:rPr lang="lv-LV" sz="2000" dirty="0">
                <a:effectLst/>
                <a:latin typeface="Calibri" panose="020F0502020204030204" pitchFamily="34" charset="0"/>
                <a:ea typeface="Calibri" panose="020F0502020204030204" pitchFamily="34" charset="0"/>
                <a:cs typeface="Calibri" panose="020F0502020204030204" pitchFamily="34" charset="0"/>
              </a:rPr>
              <a:t>Tika apskatīti šādi alternatīvu risinājumi: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600"/>
              </a:spcAft>
              <a:buNone/>
            </a:pPr>
            <a:r>
              <a:rPr lang="lv-LV" sz="2000" dirty="0">
                <a:effectLst/>
                <a:latin typeface="Calibri" panose="020F0502020204030204" pitchFamily="34" charset="0"/>
                <a:ea typeface="Calibri" panose="020F0502020204030204" pitchFamily="34" charset="0"/>
                <a:cs typeface="Calibri" panose="020F0502020204030204" pitchFamily="34" charset="0"/>
              </a:rPr>
              <a:t>	</a:t>
            </a:r>
            <a:r>
              <a:rPr lang="lv-LV" sz="2000" u="sng" dirty="0">
                <a:effectLst/>
                <a:latin typeface="Calibri" panose="020F0502020204030204" pitchFamily="34" charset="0"/>
                <a:ea typeface="Calibri" panose="020F0502020204030204" pitchFamily="34" charset="0"/>
                <a:cs typeface="Calibri" panose="020F0502020204030204" pitchFamily="34" charset="0"/>
              </a:rPr>
              <a:t>1. alternatīva </a:t>
            </a:r>
            <a:r>
              <a:rPr lang="lv-LV" sz="2000" dirty="0">
                <a:effectLst/>
                <a:latin typeface="Calibri" panose="020F0502020204030204" pitchFamily="34" charset="0"/>
                <a:ea typeface="Calibri" panose="020F0502020204030204" pitchFamily="34" charset="0"/>
                <a:cs typeface="Calibri" panose="020F0502020204030204" pitchFamily="34" charset="0"/>
              </a:rPr>
              <a:t>- jaunas atkritumu </a:t>
            </a:r>
            <a:r>
              <a:rPr lang="lv-LV" sz="2000" dirty="0">
                <a:latin typeface="Calibri" panose="020F0502020204030204" pitchFamily="34" charset="0"/>
                <a:ea typeface="Calibri" panose="020F0502020204030204" pitchFamily="34" charset="0"/>
                <a:cs typeface="Calibri" panose="020F0502020204030204" pitchFamily="34" charset="0"/>
              </a:rPr>
              <a:t>ap</a:t>
            </a:r>
            <a:r>
              <a:rPr lang="lv-LV" sz="2000" dirty="0">
                <a:effectLst/>
                <a:latin typeface="Calibri" panose="020F0502020204030204" pitchFamily="34" charset="0"/>
                <a:ea typeface="Calibri" panose="020F0502020204030204" pitchFamily="34" charset="0"/>
                <a:cs typeface="Calibri" panose="020F0502020204030204" pitchFamily="34" charset="0"/>
              </a:rPr>
              <a:t>glabāšanas krātuves izveide ar krātuves pamatni </a:t>
            </a:r>
            <a:r>
              <a:rPr lang="lv-LV" sz="2000" b="1" dirty="0">
                <a:effectLst/>
                <a:latin typeface="Calibri" panose="020F0502020204030204" pitchFamily="34" charset="0"/>
                <a:ea typeface="Calibri" panose="020F0502020204030204" pitchFamily="34" charset="0"/>
                <a:cs typeface="Calibri" panose="020F0502020204030204" pitchFamily="34" charset="0"/>
              </a:rPr>
              <a:t>no mākslīgi izveidota izolācijas slāņa</a:t>
            </a:r>
            <a:r>
              <a:rPr lang="lv-LV" sz="2000" dirty="0">
                <a:effectLst/>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lv-LV" sz="20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r>
              <a:rPr lang="lv-LV" sz="2000" dirty="0">
                <a:effectLst/>
                <a:latin typeface="Calibri" panose="020F0502020204030204" pitchFamily="34" charset="0"/>
                <a:ea typeface="Calibri" panose="020F0502020204030204" pitchFamily="34" charset="0"/>
                <a:cs typeface="Calibri" panose="020F0502020204030204" pitchFamily="34" charset="0"/>
              </a:rPr>
              <a:t>	</a:t>
            </a:r>
            <a:r>
              <a:rPr lang="lv-LV" sz="2000" u="sng" dirty="0">
                <a:effectLst/>
                <a:latin typeface="Calibri" panose="020F0502020204030204" pitchFamily="34" charset="0"/>
                <a:ea typeface="Calibri" panose="020F0502020204030204" pitchFamily="34" charset="0"/>
                <a:cs typeface="Calibri" panose="020F0502020204030204" pitchFamily="34" charset="0"/>
              </a:rPr>
              <a:t>2. alternatīva </a:t>
            </a:r>
            <a:r>
              <a:rPr lang="lv-LV" sz="2000" dirty="0">
                <a:effectLst/>
                <a:latin typeface="Calibri" panose="020F0502020204030204" pitchFamily="34" charset="0"/>
                <a:ea typeface="Calibri" panose="020F0502020204030204" pitchFamily="34" charset="0"/>
                <a:cs typeface="Calibri" panose="020F0502020204030204" pitchFamily="34" charset="0"/>
              </a:rPr>
              <a:t>- jaunas atkritumu </a:t>
            </a:r>
            <a:r>
              <a:rPr lang="lv-LV" sz="2000" dirty="0">
                <a:latin typeface="Calibri" panose="020F0502020204030204" pitchFamily="34" charset="0"/>
                <a:ea typeface="Calibri" panose="020F0502020204030204" pitchFamily="34" charset="0"/>
                <a:cs typeface="Calibri" panose="020F0502020204030204" pitchFamily="34" charset="0"/>
              </a:rPr>
              <a:t>ap</a:t>
            </a:r>
            <a:r>
              <a:rPr lang="lv-LV" sz="2000" dirty="0">
                <a:effectLst/>
                <a:latin typeface="Calibri" panose="020F0502020204030204" pitchFamily="34" charset="0"/>
                <a:ea typeface="Calibri" panose="020F0502020204030204" pitchFamily="34" charset="0"/>
                <a:cs typeface="Calibri" panose="020F0502020204030204" pitchFamily="34" charset="0"/>
              </a:rPr>
              <a:t>glabāšanas krātuves izveide ar krātuves pamatni </a:t>
            </a:r>
            <a:r>
              <a:rPr lang="lv-LV" sz="2000" b="1" dirty="0">
                <a:effectLst/>
                <a:latin typeface="Calibri" panose="020F0502020204030204" pitchFamily="34" charset="0"/>
                <a:ea typeface="Calibri" panose="020F0502020204030204" pitchFamily="34" charset="0"/>
                <a:cs typeface="Calibri" panose="020F0502020204030204" pitchFamily="34" charset="0"/>
              </a:rPr>
              <a:t>no dabīgi izveidota izolācijas slāņa</a:t>
            </a:r>
            <a:r>
              <a:rPr lang="lv-LV" sz="2000" dirty="0">
                <a:effectLst/>
                <a:latin typeface="Calibri" panose="020F0502020204030204" pitchFamily="34" charset="0"/>
                <a:ea typeface="Calibri" panose="020F0502020204030204" pitchFamily="34"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latin typeface="Calibri" panose="020F0502020204030204" pitchFamily="34" charset="0"/>
                <a:ea typeface="Calibri" panose="020F0502020204030204" pitchFamily="34" charset="0"/>
                <a:cs typeface="Calibri" panose="020F0502020204030204" pitchFamily="34" charset="0"/>
              </a:rPr>
              <a:t>1. alternatīvas gadījumā kā būtisku ieguvu var izcelt gruntsūdens un augsnes piesārņošanās risku samazinājumu.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000" dirty="0">
                <a:effectLst/>
                <a:latin typeface="Calibri" panose="020F0502020204030204" pitchFamily="34" charset="0"/>
                <a:ea typeface="Calibri" panose="020F0502020204030204" pitchFamily="34" charset="0"/>
                <a:cs typeface="Calibri" panose="020F0502020204030204" pitchFamily="34" charset="0"/>
              </a:rPr>
              <a:t>Savukārt 2. alternatīvas būvniecības fāzes izmaksas vērtējamas kā zemākas, nekā  realizējot 1. alternatīvu.</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000" dirty="0">
                <a:effectLst/>
                <a:latin typeface="Calibri" panose="020F0502020204030204" pitchFamily="34" charset="0"/>
                <a:ea typeface="Calibri" panose="020F0502020204030204" pitchFamily="34" charset="0"/>
                <a:cs typeface="Calibri" panose="020F0502020204030204" pitchFamily="34" charset="0"/>
              </a:rPr>
              <a:t>Tomēr, ņemot vērā darbības potenciāli radītās ietekmes piesardzības, to lietderīguma apsvērumus, rekomendējams īstenot 1. alternatīvo variantu, kas ir videi draudzīgāks.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80035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3">
            <a:extLst>
              <a:ext uri="{FF2B5EF4-FFF2-40B4-BE49-F238E27FC236}">
                <a16:creationId xmlns:a16="http://schemas.microsoft.com/office/drawing/2014/main" id="{6C4A1E63-5888-0829-35E7-9B393B7D371F}"/>
              </a:ext>
            </a:extLst>
          </p:cNvPr>
          <p:cNvSpPr>
            <a:spLocks noGrp="1"/>
          </p:cNvSpPr>
          <p:nvPr>
            <p:ph sz="half" idx="2"/>
          </p:nvPr>
        </p:nvSpPr>
        <p:spPr>
          <a:xfrm>
            <a:off x="5619565" y="5228947"/>
            <a:ext cx="5734235" cy="948015"/>
          </a:xfrm>
        </p:spPr>
        <p:txBody>
          <a:bodyPr>
            <a:noAutofit/>
          </a:bodyPr>
          <a:lstStyle/>
          <a:p>
            <a:pPr marL="0" indent="0">
              <a:buNone/>
            </a:pPr>
            <a:r>
              <a:rPr lang="lv-LV" sz="2400" b="1" dirty="0">
                <a:solidFill>
                  <a:srgbClr val="000000"/>
                </a:solidFill>
                <a:effectLst/>
                <a:latin typeface="Calibri" panose="020F0502020204030204" pitchFamily="34" charset="0"/>
                <a:ea typeface="Calibri" panose="020F0502020204030204" pitchFamily="34" charset="0"/>
              </a:rPr>
              <a:t>Atkritumu apglabāšanas krātuves uzbūve un tās pievienojums pie esošās krātuves (shematisks zīmējums), 1. alternatīva</a:t>
            </a:r>
            <a:endParaRPr lang="en-GB" sz="2400" dirty="0"/>
          </a:p>
        </p:txBody>
      </p:sp>
      <p:pic>
        <p:nvPicPr>
          <p:cNvPr id="5" name="Satura vietturis 4">
            <a:extLst>
              <a:ext uri="{FF2B5EF4-FFF2-40B4-BE49-F238E27FC236}">
                <a16:creationId xmlns:a16="http://schemas.microsoft.com/office/drawing/2014/main" id="{D4A61E83-2FE8-4302-93B8-CE0312250B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1587" y="1"/>
            <a:ext cx="4890829" cy="6857999"/>
          </a:xfrm>
          <a:prstGeom prst="rect">
            <a:avLst/>
          </a:prstGeom>
          <a:noFill/>
          <a:ln>
            <a:noFill/>
          </a:ln>
        </p:spPr>
      </p:pic>
    </p:spTree>
    <p:extLst>
      <p:ext uri="{BB962C8B-B14F-4D97-AF65-F5344CB8AC3E}">
        <p14:creationId xmlns:p14="http://schemas.microsoft.com/office/powerpoint/2010/main" val="122531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A644D3C-F801-87C4-7313-8F0EEC0326A2}"/>
              </a:ext>
            </a:extLst>
          </p:cNvPr>
          <p:cNvSpPr>
            <a:spLocks noGrp="1"/>
          </p:cNvSpPr>
          <p:nvPr>
            <p:ph type="title"/>
          </p:nvPr>
        </p:nvSpPr>
        <p:spPr>
          <a:xfrm>
            <a:off x="838200" y="164239"/>
            <a:ext cx="10515600" cy="785672"/>
          </a:xfrm>
        </p:spPr>
        <p:txBody>
          <a:bodyPr>
            <a:normAutofit/>
          </a:bodyPr>
          <a:lstStyle/>
          <a:p>
            <a:pPr algn="ctr"/>
            <a:r>
              <a:rPr lang="lv-LV" sz="3200" b="1" dirty="0">
                <a:latin typeface="+mn-lt"/>
              </a:rPr>
              <a:t>Būtiskākās prognozējamās ietekmes</a:t>
            </a:r>
            <a:endParaRPr lang="en-GB" sz="3200" dirty="0">
              <a:latin typeface="+mn-lt"/>
            </a:endParaRPr>
          </a:p>
        </p:txBody>
      </p:sp>
      <p:sp>
        <p:nvSpPr>
          <p:cNvPr id="3" name="Satura vietturis 2">
            <a:extLst>
              <a:ext uri="{FF2B5EF4-FFF2-40B4-BE49-F238E27FC236}">
                <a16:creationId xmlns:a16="http://schemas.microsoft.com/office/drawing/2014/main" id="{FD8379E4-826F-5996-4CE0-9DEDE4554FF0}"/>
              </a:ext>
            </a:extLst>
          </p:cNvPr>
          <p:cNvSpPr>
            <a:spLocks noGrp="1"/>
          </p:cNvSpPr>
          <p:nvPr>
            <p:ph idx="1"/>
          </p:nvPr>
        </p:nvSpPr>
        <p:spPr>
          <a:xfrm>
            <a:off x="426127" y="949912"/>
            <a:ext cx="11327907" cy="5743850"/>
          </a:xfrm>
        </p:spPr>
        <p:txBody>
          <a:bodyPr>
            <a:normAutofit fontScale="92500" lnSpcReduction="20000"/>
          </a:bodyPr>
          <a:lstStyle/>
          <a:p>
            <a:pPr marL="342900" lvl="0" indent="-342900" algn="just">
              <a:lnSpc>
                <a:spcPct val="107000"/>
              </a:lnSpc>
              <a:buFont typeface="Wingdings" panose="05000000000000000000" pitchFamily="2" charset="2"/>
              <a:buChar char=""/>
            </a:pPr>
            <a:r>
              <a:rPr lang="lv-LV" sz="1900" b="1" dirty="0">
                <a:effectLst/>
                <a:ea typeface="Calibri" panose="020F0502020204030204" pitchFamily="34" charset="0"/>
                <a:cs typeface="Times New Roman" panose="02020603050405020304" pitchFamily="18" charset="0"/>
              </a:rPr>
              <a:t>Pazemes ūdeņu kvalitāte.</a:t>
            </a:r>
            <a:r>
              <a:rPr lang="lv-LV" sz="1900" dirty="0">
                <a:effectLst/>
                <a:ea typeface="Calibri" panose="020F0502020204030204" pitchFamily="34" charset="0"/>
                <a:cs typeface="Times New Roman" panose="02020603050405020304" pitchFamily="18" charset="0"/>
              </a:rPr>
              <a:t> Tā kā jaunā Krātuve tiek izveidota ar atbilstošu izolētu pamatni, infiltrāta savākšanas sistēmu, nav prognozējama ietekme uz pazemes ūdens kvalitāti. Arī Uzglabāšanas/kompostēšanas laukums tiks izbūvēts ar  </a:t>
            </a:r>
            <a:r>
              <a:rPr lang="lv-LV" sz="1900" dirty="0">
                <a:effectLst/>
                <a:ea typeface="Calibri" panose="020F0502020204030204" pitchFamily="34" charset="0"/>
                <a:cs typeface="Calibri" panose="020F0502020204030204" pitchFamily="34" charset="0"/>
              </a:rPr>
              <a:t>ūdensnecaurlaidīgu segumu un aprīkots ar lietus ūdens savākšanas sistēmu</a:t>
            </a:r>
            <a:r>
              <a:rPr lang="lv-LV" sz="1900" dirty="0">
                <a:effectLst/>
                <a:ea typeface="Calibri" panose="020F0502020204030204" pitchFamily="34" charset="0"/>
                <a:cs typeface="Times New Roman" panose="02020603050405020304" pitchFamily="18" charset="0"/>
              </a:rPr>
              <a:t>. Līdz ar to jaunā apbūve neradīs ietekmi uz pazemes ūdens resursiem;</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900" b="1" dirty="0">
                <a:effectLst/>
                <a:ea typeface="Calibri" panose="020F0502020204030204" pitchFamily="34" charset="0"/>
                <a:cs typeface="Times New Roman" panose="02020603050405020304" pitchFamily="18" charset="0"/>
              </a:rPr>
              <a:t>Virszemes ūdeņu kvalitāte.</a:t>
            </a:r>
            <a:r>
              <a:rPr lang="lv-LV" sz="1900" dirty="0">
                <a:effectLst/>
                <a:ea typeface="Calibri" panose="020F0502020204030204" pitchFamily="34" charset="0"/>
                <a:cs typeface="Times New Roman" panose="02020603050405020304" pitchFamily="18" charset="0"/>
              </a:rPr>
              <a:t> </a:t>
            </a:r>
            <a:r>
              <a:rPr lang="lv-LV" sz="1900" dirty="0">
                <a:effectLst/>
                <a:ea typeface="Calibri" panose="020F0502020204030204" pitchFamily="34" charset="0"/>
                <a:cs typeface="Calibri" panose="020F0502020204030204" pitchFamily="34" charset="0"/>
              </a:rPr>
              <a:t>Krātuves izbūve un deponēšanas kārtība nodrošina to, ka virszemes ūdeņos nenonāk atkritumu infiltrāts. Jaunās šūnas infiltrāta savākšanas sistēma tiks pieslēgta pie jau esošās infiltrāta savākšanas, kā arī plānota sistēmas jaudas palielināšana. Infiltrāta apsaimniekošanai tiks saglabāta esošās sistēmas princips – ir izveidota infiltrāta savākšanas sistēma, kas ir pieslēgta </a:t>
            </a:r>
            <a:r>
              <a:rPr lang="lv-LV" sz="1900" dirty="0" err="1">
                <a:effectLst/>
                <a:ea typeface="Calibri" panose="020F0502020204030204" pitchFamily="34" charset="0"/>
                <a:cs typeface="Calibri" panose="020F0502020204030204" pitchFamily="34" charset="0"/>
              </a:rPr>
              <a:t>kolektorakām</a:t>
            </a:r>
            <a:r>
              <a:rPr lang="lv-LV" sz="1900" dirty="0">
                <a:effectLst/>
                <a:ea typeface="Calibri" panose="020F0502020204030204" pitchFamily="34" charset="0"/>
                <a:cs typeface="Calibri" panose="020F0502020204030204" pitchFamily="34" charset="0"/>
              </a:rPr>
              <a:t>. No akām infiltrāts tālāk tiek novadīts uz savākšanas baseinu no kura tālāk tas tiek novadīts uz reversās osmozes tipa attīrīšanas iekārtu, kas nodrošina poligona infiltrāta </a:t>
            </a:r>
            <a:r>
              <a:rPr lang="lv-LV" sz="1900" dirty="0" err="1">
                <a:effectLst/>
                <a:ea typeface="Calibri" panose="020F0502020204030204" pitchFamily="34" charset="0"/>
                <a:cs typeface="Calibri" panose="020F0502020204030204" pitchFamily="34" charset="0"/>
              </a:rPr>
              <a:t>attīrīšan</a:t>
            </a:r>
            <a:r>
              <a:rPr lang="en-US" sz="1900" dirty="0">
                <a:effectLst/>
                <a:ea typeface="Calibri" panose="020F0502020204030204" pitchFamily="34" charset="0"/>
                <a:cs typeface="Calibri" panose="020F0502020204030204" pitchFamily="34" charset="0"/>
              </a:rPr>
              <a:t>u</a:t>
            </a:r>
            <a:r>
              <a:rPr lang="lv-LV" sz="1900" dirty="0">
                <a:effectLst/>
                <a:ea typeface="Calibri" panose="020F0502020204030204" pitchFamily="34" charset="0"/>
                <a:cs typeface="Calibri" panose="020F0502020204030204" pitchFamily="34" charset="0"/>
              </a:rPr>
              <a:t> līdz tādai pakāpei, kas pieļauj tā novadīšanu vidē. Nav prognozējama negatīva ietekme uz virszemes ūdeņu kvalitāti vai resursiem;</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1900" b="1" dirty="0">
                <a:effectLst/>
                <a:ea typeface="Calibri" panose="020F0502020204030204" pitchFamily="34" charset="0"/>
                <a:cs typeface="Times New Roman" panose="02020603050405020304" pitchFamily="18" charset="0"/>
              </a:rPr>
              <a:t>Emisijas gaisā.</a:t>
            </a:r>
            <a:r>
              <a:rPr lang="lv-LV" sz="1900" dirty="0">
                <a:effectLst/>
                <a:ea typeface="Calibri" panose="020F0502020204030204" pitchFamily="34" charset="0"/>
                <a:cs typeface="Times New Roman" panose="02020603050405020304" pitchFamily="18" charset="0"/>
              </a:rPr>
              <a:t> Emisijas gaisā, ko rada atkritumu </a:t>
            </a:r>
            <a:r>
              <a:rPr lang="lv-LV" sz="1900" dirty="0" err="1">
                <a:effectLst/>
                <a:ea typeface="Calibri" panose="020F0502020204030204" pitchFamily="34" charset="0"/>
                <a:cs typeface="Times New Roman" panose="02020603050405020304" pitchFamily="18" charset="0"/>
              </a:rPr>
              <a:t>kompaktēšanas</a:t>
            </a:r>
            <a:r>
              <a:rPr lang="lv-LV" sz="1900" dirty="0">
                <a:effectLst/>
                <a:ea typeface="Calibri" panose="020F0502020204030204" pitchFamily="34" charset="0"/>
                <a:cs typeface="Times New Roman" panose="02020603050405020304" pitchFamily="18" charset="0"/>
              </a:rPr>
              <a:t> tehnika šūnā, transports, smaku emisijas atkritumu deponēšanas procesā, atkritumu gāzu emisijas, ja netiek izveidota gāzu savākšanas sistēma un nodrošināta apglabāšanas šūnas virsmas regulāra pārklāšana. Paredzētās darbības ietvaros plānots izveidot atkritumu gāzes savākšanas sistēmu, kā arī nodrošināt deponēto atkritumu atbilstošu un regulāru pārklāšanu, līdz ar to praktiski tiek novērstas atkritumu gāzu emisijas gaisā.  Gāzes savākšanas sistēma nodrošina to, ka atkritumu gāzes nenonāk atmosfērā un tiek izmantotas kā atjaunojamās enerģijas avots. </a:t>
            </a:r>
            <a:r>
              <a:rPr lang="lv-LV" sz="1900" dirty="0">
                <a:effectLst/>
                <a:ea typeface="Times New Roman" panose="02020603050405020304" pitchFamily="18" charset="0"/>
                <a:cs typeface="Calibri" panose="020F0502020204030204" pitchFamily="34" charset="0"/>
              </a:rPr>
              <a:t>Saistībā ar Paredzētās darbības realizēšanu, tiks saglabātas līdz šim jau ieviestās darbības, kas saistītas ar pasākumiem gaisa emisiju novēršanā vai samazināšanā, var secināt, ka ietekmes uz gaisa kvalitāti paredzētās darbības īstenošanas procesā  nav definējamas kā  būtiskas ietekmes, smaku izplatība ir ļoti lokāla. </a:t>
            </a:r>
            <a:r>
              <a:rPr lang="lv-LV" sz="1900" dirty="0">
                <a:effectLst/>
                <a:ea typeface="Calibri" panose="020F0502020204030204" pitchFamily="34" charset="0"/>
                <a:cs typeface="Times New Roman" panose="02020603050405020304" pitchFamily="18" charset="0"/>
              </a:rPr>
              <a:t>Ne poligona, ne tai piegulošajās teritorijās netiek prognozēts smaku robežvērtību pārsniegums; </a:t>
            </a:r>
            <a:endParaRPr lang="en-GB" sz="19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86486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E241C4-C95B-B511-4F68-0C87454543C1}"/>
              </a:ext>
            </a:extLst>
          </p:cNvPr>
          <p:cNvSpPr>
            <a:spLocks noGrp="1"/>
          </p:cNvSpPr>
          <p:nvPr>
            <p:ph type="title"/>
          </p:nvPr>
        </p:nvSpPr>
        <p:spPr>
          <a:xfrm>
            <a:off x="838200" y="365125"/>
            <a:ext cx="10515600" cy="611419"/>
          </a:xfrm>
        </p:spPr>
        <p:txBody>
          <a:bodyPr>
            <a:normAutofit/>
          </a:bodyPr>
          <a:lstStyle/>
          <a:p>
            <a:pPr algn="ctr"/>
            <a:r>
              <a:rPr lang="lv-LV" sz="3200" b="1" dirty="0">
                <a:latin typeface="+mn-lt"/>
              </a:rPr>
              <a:t>Būtiskākās prognozējamās ietekmes</a:t>
            </a:r>
            <a:endParaRPr lang="en-GB" sz="3200" dirty="0"/>
          </a:p>
        </p:txBody>
      </p:sp>
      <p:sp>
        <p:nvSpPr>
          <p:cNvPr id="3" name="Satura vietturis 2">
            <a:extLst>
              <a:ext uri="{FF2B5EF4-FFF2-40B4-BE49-F238E27FC236}">
                <a16:creationId xmlns:a16="http://schemas.microsoft.com/office/drawing/2014/main" id="{A2E73D73-7296-D572-5AA3-9BC1F6490D3A}"/>
              </a:ext>
            </a:extLst>
          </p:cNvPr>
          <p:cNvSpPr>
            <a:spLocks noGrp="1"/>
          </p:cNvSpPr>
          <p:nvPr>
            <p:ph idx="1"/>
          </p:nvPr>
        </p:nvSpPr>
        <p:spPr>
          <a:xfrm>
            <a:off x="452761" y="1074199"/>
            <a:ext cx="11185864" cy="5610686"/>
          </a:xfrm>
        </p:spPr>
        <p:txBody>
          <a:bodyPr>
            <a:normAutofit/>
          </a:bodyPr>
          <a:lstStyle/>
          <a:p>
            <a:pPr marL="342900" lvl="0" indent="-342900" algn="just">
              <a:lnSpc>
                <a:spcPct val="107000"/>
              </a:lnSpc>
              <a:buFont typeface="Wingdings" panose="05000000000000000000" pitchFamily="2" charset="2"/>
              <a:buChar char=""/>
            </a:pPr>
            <a:r>
              <a:rPr lang="lv-LV" sz="1800" b="1" dirty="0">
                <a:effectLst/>
                <a:ea typeface="Calibri" panose="020F0502020204030204" pitchFamily="34" charset="0"/>
                <a:cs typeface="Times New Roman" panose="02020603050405020304" pitchFamily="18" charset="0"/>
              </a:rPr>
              <a:t>Trokšņa traucējumi.</a:t>
            </a:r>
            <a:r>
              <a:rPr lang="lv-LV" sz="1800" dirty="0">
                <a:effectLst/>
                <a:ea typeface="Calibri" panose="020F0502020204030204" pitchFamily="34" charset="0"/>
                <a:cs typeface="Times New Roman" panose="02020603050405020304" pitchFamily="18" charset="0"/>
              </a:rPr>
              <a:t> Poligona darbības radītie trokšņi lielākoties ir saistīti ar transporta kustību, kā arī iekārtu darbību apglabāšanas teritorijā. Paredzētās darbības īstenošana neietver papildus trokšņa avotu izveidi. Trokšņa emisijas ārpus poligona un ar to saistītā pievedceļa teritorijas nepārsniedz normatīvajos aktos noteiktās robežvērtības, nerada diskomfortu tuvāko dzīvojamo māju teritorijā. </a:t>
            </a:r>
            <a:r>
              <a:rPr lang="lv-LV" sz="1800" dirty="0">
                <a:effectLst/>
                <a:ea typeface="Calibri" panose="020F0502020204030204" pitchFamily="34" charset="0"/>
                <a:cs typeface="Calibri" panose="020F0502020204030204" pitchFamily="34" charset="0"/>
              </a:rPr>
              <a:t>Pēc paredzētās darbības īstenošanas iekārtu un transporta trokšņa līmenis pie tuvākām dzīvojamām mājām (400 m attālumā), gadījumā, ja uzņēmumā dienas laikā tiktu ekspluatētas visas iekārtas vienlaikus augstākais trokšņa līmenis, kas sagaidāms ir 51 </a:t>
            </a:r>
            <a:r>
              <a:rPr lang="lv-LV" sz="1800" dirty="0" err="1">
                <a:effectLst/>
                <a:ea typeface="Calibri" panose="020F0502020204030204" pitchFamily="34" charset="0"/>
                <a:cs typeface="Calibri" panose="020F0502020204030204" pitchFamily="34" charset="0"/>
              </a:rPr>
              <a:t>dB</a:t>
            </a:r>
            <a:r>
              <a:rPr lang="lv-LV" sz="1800" dirty="0">
                <a:effectLst/>
                <a:ea typeface="Calibri" panose="020F0502020204030204" pitchFamily="34" charset="0"/>
                <a:cs typeface="Calibri" panose="020F0502020204030204" pitchFamily="34" charset="0"/>
              </a:rPr>
              <a:t>(A), kas nepārsniedz noteiktos normatīvus. Pamatojoties uz iepriekš minēto, trokšņa faktors vērtējams kā nebūtisks;</a:t>
            </a:r>
            <a:endParaRPr lang="en-GB" sz="18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800" b="1" dirty="0">
                <a:effectLst/>
                <a:ea typeface="Calibri" panose="020F0502020204030204" pitchFamily="34" charset="0"/>
                <a:cs typeface="Times New Roman" panose="02020603050405020304" pitchFamily="18" charset="0"/>
              </a:rPr>
              <a:t>Ietekme uz bioloģisko daudzveidību. </a:t>
            </a:r>
            <a:r>
              <a:rPr lang="lv-LV" sz="1800" dirty="0">
                <a:effectLst/>
                <a:ea typeface="Calibri" panose="020F0502020204030204" pitchFamily="34" charset="0"/>
                <a:cs typeface="Times New Roman" panose="02020603050405020304" pitchFamily="18" charset="0"/>
              </a:rPr>
              <a:t>Saskaņā ar sertificētas bioloģes sniegto novērtējumu, </a:t>
            </a:r>
            <a:r>
              <a:rPr lang="lv-LV" sz="1800" dirty="0">
                <a:ea typeface="Calibri" panose="020F0502020204030204" pitchFamily="34" charset="0"/>
                <a:cs typeface="Calibri" panose="020F0502020204030204" pitchFamily="34" charset="0"/>
              </a:rPr>
              <a:t>p</a:t>
            </a:r>
            <a:r>
              <a:rPr lang="lv-LV" sz="1800" dirty="0">
                <a:effectLst/>
                <a:ea typeface="Calibri" panose="020F0502020204030204" pitchFamily="34" charset="0"/>
                <a:cs typeface="Calibri" panose="020F0502020204030204" pitchFamily="34" charset="0"/>
              </a:rPr>
              <a:t>lānotā sadzīves atkritumu apglabāšanas krātuves II kārtas izbūve poligonā “Ķīvītes” neradīs negatīvu ietekmi uz dabas vērtībām, un tā ir atļauta saskaņā ar vispārpieņemtajām vides aizsardzības prasībām. Proti, ārpus poligona “Ķīvītes” teritorijas esošie meža nogabali ar potenciālām dabas vērtībām netiks skarti. Pētāmajā teritorijā nav konstatētas retas un īpaši aizsargājamas </a:t>
            </a:r>
            <a:r>
              <a:rPr lang="lv-LV" sz="1800" dirty="0" err="1">
                <a:effectLst/>
                <a:ea typeface="Calibri" panose="020F0502020204030204" pitchFamily="34" charset="0"/>
                <a:cs typeface="Calibri" panose="020F0502020204030204" pitchFamily="34" charset="0"/>
              </a:rPr>
              <a:t>vaskulāro</a:t>
            </a:r>
            <a:r>
              <a:rPr lang="lv-LV" sz="1800" dirty="0">
                <a:effectLst/>
                <a:ea typeface="Calibri" panose="020F0502020204030204" pitchFamily="34" charset="0"/>
                <a:cs typeface="Calibri" panose="020F0502020204030204" pitchFamily="34" charset="0"/>
              </a:rPr>
              <a:t> augu vai sūnu sugas, un tajā nav identificēti ES nozīmes biotopi, tostarp īpaši aizsargājamu sugu atradnes un aizsargājami biotopi;</a:t>
            </a:r>
            <a:endParaRPr lang="en-GB"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1800" b="1" dirty="0">
                <a:effectLst/>
                <a:ea typeface="Calibri" panose="020F0502020204030204" pitchFamily="34" charset="0"/>
                <a:cs typeface="Times New Roman" panose="02020603050405020304" pitchFamily="18" charset="0"/>
              </a:rPr>
              <a:t>Ietekme uz </a:t>
            </a:r>
            <a:r>
              <a:rPr lang="lv-LV" sz="1800" b="1" dirty="0" err="1">
                <a:effectLst/>
                <a:ea typeface="Calibri" panose="020F0502020204030204" pitchFamily="34" charset="0"/>
                <a:cs typeface="Times New Roman" panose="02020603050405020304" pitchFamily="18" charset="0"/>
              </a:rPr>
              <a:t>ornitofaunu</a:t>
            </a:r>
            <a:r>
              <a:rPr lang="lv-LV" sz="1800" b="1" dirty="0">
                <a:effectLst/>
                <a:ea typeface="Calibri" panose="020F0502020204030204" pitchFamily="34" charset="0"/>
                <a:cs typeface="Times New Roman" panose="02020603050405020304" pitchFamily="18" charset="0"/>
              </a:rPr>
              <a:t>. </a:t>
            </a:r>
            <a:r>
              <a:rPr lang="lv-LV" sz="1800" dirty="0">
                <a:effectLst/>
                <a:ea typeface="Calibri" panose="020F0502020204030204" pitchFamily="34" charset="0"/>
                <a:cs typeface="Times New Roman" panose="02020603050405020304" pitchFamily="18" charset="0"/>
              </a:rPr>
              <a:t>Ornitologs secinājis, ka ņemot vērā to, ka </a:t>
            </a:r>
            <a:r>
              <a:rPr lang="lv-LV" sz="1800" dirty="0">
                <a:effectLst/>
                <a:ea typeface="Calibri" panose="020F0502020204030204" pitchFamily="34" charset="0"/>
                <a:cs typeface="Calibri" panose="020F0502020204030204" pitchFamily="34" charset="0"/>
              </a:rPr>
              <a:t>paplašināšana tiks realizēta jau esošā poligona teritorijā, tā neskar iespējamās īpaši aizsargājamās dabas teritorijas, mikroliegumu vai citas savvaļas putnu sugu dzīvotnes ne tiešā, ne netiešā veidā. Nav pamata uzskatīt, ka poligona paplašināšana un turpmākā ekspluatācija atstātu/radītu iespējamu negatīvu ietekme uz kādu sugas pārstāvi vai to populāciju kopumā.</a:t>
            </a:r>
            <a:endParaRPr lang="en-GB" sz="18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6302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8C1BFD4-10B4-4CCE-B75F-FA64C0B27E67}"/>
              </a:ext>
            </a:extLst>
          </p:cNvPr>
          <p:cNvSpPr>
            <a:spLocks noGrp="1"/>
          </p:cNvSpPr>
          <p:nvPr>
            <p:ph type="title"/>
          </p:nvPr>
        </p:nvSpPr>
        <p:spPr/>
        <p:txBody>
          <a:bodyPr>
            <a:normAutofit/>
          </a:bodyPr>
          <a:lstStyle/>
          <a:p>
            <a:pPr algn="ctr"/>
            <a:r>
              <a:rPr lang="lv-LV" sz="3200" b="1" dirty="0">
                <a:latin typeface="+mn-lt"/>
              </a:rPr>
              <a:t>Vispārīga informācija</a:t>
            </a:r>
            <a:endParaRPr lang="en-GB" sz="3200" dirty="0">
              <a:latin typeface="+mn-lt"/>
            </a:endParaRPr>
          </a:p>
        </p:txBody>
      </p:sp>
      <p:sp>
        <p:nvSpPr>
          <p:cNvPr id="3" name="Satura vietturis 2">
            <a:extLst>
              <a:ext uri="{FF2B5EF4-FFF2-40B4-BE49-F238E27FC236}">
                <a16:creationId xmlns:a16="http://schemas.microsoft.com/office/drawing/2014/main" id="{8E736003-26FB-2426-5038-963A3268F8A8}"/>
              </a:ext>
            </a:extLst>
          </p:cNvPr>
          <p:cNvSpPr>
            <a:spLocks noGrp="1"/>
          </p:cNvSpPr>
          <p:nvPr>
            <p:ph idx="1"/>
          </p:nvPr>
        </p:nvSpPr>
        <p:spPr>
          <a:xfrm>
            <a:off x="838200" y="1468582"/>
            <a:ext cx="10515600" cy="4708381"/>
          </a:xfrm>
        </p:spPr>
        <p:txBody>
          <a:bodyPr>
            <a:normAutofit lnSpcReduction="10000"/>
          </a:bodyPr>
          <a:lstStyle/>
          <a:p>
            <a:pPr marL="0" indent="0" algn="just">
              <a:spcAft>
                <a:spcPts val="600"/>
              </a:spcAft>
              <a:buNone/>
            </a:pPr>
            <a:r>
              <a:rPr lang="lv-LV" b="1" dirty="0"/>
              <a:t>Paredzētā darbība: </a:t>
            </a:r>
            <a:r>
              <a:rPr lang="lv-LV" dirty="0">
                <a:solidFill>
                  <a:srgbClr val="000000"/>
                </a:solidFill>
                <a:effectLst/>
                <a:ea typeface="Times New Roman" panose="02020603050405020304" pitchFamily="18" charset="0"/>
              </a:rPr>
              <a:t>“Jaunas atkritumu apglabāšanas krātuves (turpmāk- Krātuve) un atkritumu uzglab</a:t>
            </a:r>
            <a:r>
              <a:rPr lang="lv-LV" dirty="0">
                <a:solidFill>
                  <a:srgbClr val="000000"/>
                </a:solidFill>
                <a:ea typeface="Times New Roman" panose="02020603050405020304" pitchFamily="18" charset="0"/>
              </a:rPr>
              <a:t>āšanas</a:t>
            </a:r>
            <a:r>
              <a:rPr lang="lv-LV" dirty="0">
                <a:solidFill>
                  <a:srgbClr val="000000"/>
                </a:solidFill>
                <a:effectLst/>
                <a:ea typeface="Times New Roman" panose="02020603050405020304" pitchFamily="18" charset="0"/>
              </a:rPr>
              <a:t> un kompostēšanas laukuma (turpmāk – Uzglabāšanas/kompostēšanas laukums) izveide sadzīves atkritumu poligona “Ķīvītes” teritorijā, nekustamajā īpašumā “Ķīvītes”, Grobiņas pagastā, Dienvidkurzemes novadā”;</a:t>
            </a:r>
            <a:endParaRPr lang="lv-LV" b="1" dirty="0"/>
          </a:p>
          <a:p>
            <a:pPr marL="0" indent="0" algn="just">
              <a:spcAft>
                <a:spcPts val="600"/>
              </a:spcAft>
              <a:buNone/>
            </a:pPr>
            <a:r>
              <a:rPr lang="lv-LV" b="1" dirty="0"/>
              <a:t>Darbības ierosinātājs: </a:t>
            </a:r>
            <a:r>
              <a:rPr lang="lv-LV" dirty="0">
                <a:solidFill>
                  <a:srgbClr val="000000"/>
                </a:solidFill>
                <a:effectLst/>
                <a:ea typeface="Times New Roman" panose="02020603050405020304" pitchFamily="18" charset="0"/>
              </a:rPr>
              <a:t>SIA “Liepājas RAS”, </a:t>
            </a:r>
            <a:r>
              <a:rPr lang="lv-LV" dirty="0" err="1">
                <a:solidFill>
                  <a:srgbClr val="000000"/>
                </a:solidFill>
                <a:effectLst/>
                <a:ea typeface="Times New Roman" panose="02020603050405020304" pitchFamily="18" charset="0"/>
              </a:rPr>
              <a:t>reģ</a:t>
            </a:r>
            <a:r>
              <a:rPr lang="lv-LV" dirty="0">
                <a:solidFill>
                  <a:srgbClr val="000000"/>
                </a:solidFill>
                <a:effectLst/>
                <a:ea typeface="Times New Roman" panose="02020603050405020304" pitchFamily="18" charset="0"/>
              </a:rPr>
              <a:t>. Nr. 42103023090, juridiskā adrese: “Ķīvītes”, Grobiņas pagasts, Dienvidkurzemes novads, LV–3430, tālrunis: 63459091, e– pasts</a:t>
            </a:r>
            <a:r>
              <a:rPr lang="lv-LV" dirty="0">
                <a:effectLst/>
                <a:ea typeface="Times New Roman" panose="02020603050405020304" pitchFamily="18" charset="0"/>
              </a:rPr>
              <a:t>: </a:t>
            </a:r>
            <a:r>
              <a:rPr lang="lv-LV" strike="noStrike" dirty="0">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birojs@liepajasras.lv</a:t>
            </a:r>
            <a:r>
              <a:rPr lang="lv-LV" strike="noStrike" dirty="0">
                <a:ea typeface="Times New Roman" panose="02020603050405020304" pitchFamily="18" charset="0"/>
                <a:cs typeface="Times New Roman" panose="02020603050405020304" pitchFamily="18" charset="0"/>
              </a:rPr>
              <a:t>;</a:t>
            </a:r>
            <a:endParaRPr lang="lv-LV" dirty="0">
              <a:effectLst/>
              <a:ea typeface="Times New Roman" panose="02020603050405020304" pitchFamily="18" charset="0"/>
            </a:endParaRPr>
          </a:p>
          <a:p>
            <a:pPr marL="0" indent="0" algn="just">
              <a:spcAft>
                <a:spcPts val="600"/>
              </a:spcAft>
              <a:buNone/>
            </a:pPr>
            <a:r>
              <a:rPr lang="lv-LV" b="1" dirty="0"/>
              <a:t>Paredzētā darbības vieta: </a:t>
            </a:r>
            <a:r>
              <a:rPr lang="lv-LV" dirty="0">
                <a:solidFill>
                  <a:srgbClr val="000000"/>
                </a:solidFill>
                <a:effectLst/>
                <a:ea typeface="Times New Roman" panose="02020603050405020304" pitchFamily="18" charset="0"/>
              </a:rPr>
              <a:t>sadzīves atkritumu poligona “Ķīvītes” teritorija, nekustamajā īpašumā “Ķīvītes”, Grobiņas pagastā, Dienvidkurzemes novadā.</a:t>
            </a:r>
            <a:endParaRPr lang="en-GB" dirty="0"/>
          </a:p>
        </p:txBody>
      </p:sp>
    </p:spTree>
    <p:extLst>
      <p:ext uri="{BB962C8B-B14F-4D97-AF65-F5344CB8AC3E}">
        <p14:creationId xmlns:p14="http://schemas.microsoft.com/office/powerpoint/2010/main" val="165471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A6E23C1-F521-4CC6-D067-C5036C5F8D21}"/>
              </a:ext>
            </a:extLst>
          </p:cNvPr>
          <p:cNvSpPr>
            <a:spLocks noGrp="1"/>
          </p:cNvSpPr>
          <p:nvPr>
            <p:ph type="title"/>
          </p:nvPr>
        </p:nvSpPr>
        <p:spPr>
          <a:xfrm>
            <a:off x="838200" y="221943"/>
            <a:ext cx="10515600" cy="612558"/>
          </a:xfrm>
        </p:spPr>
        <p:txBody>
          <a:bodyPr>
            <a:normAutofit/>
          </a:bodyPr>
          <a:lstStyle/>
          <a:p>
            <a:r>
              <a:rPr lang="lv-LV" sz="3200" b="1" dirty="0">
                <a:latin typeface="+mn-lt"/>
              </a:rPr>
              <a:t>Pasākumi ietekmes uz vidi samazināšanai būvniecības fāzē</a:t>
            </a:r>
            <a:endParaRPr lang="en-GB" sz="3200" dirty="0">
              <a:latin typeface="+mn-lt"/>
            </a:endParaRPr>
          </a:p>
        </p:txBody>
      </p:sp>
      <p:sp>
        <p:nvSpPr>
          <p:cNvPr id="3" name="Satura vietturis 2">
            <a:extLst>
              <a:ext uri="{FF2B5EF4-FFF2-40B4-BE49-F238E27FC236}">
                <a16:creationId xmlns:a16="http://schemas.microsoft.com/office/drawing/2014/main" id="{705EBF7E-CFCD-E706-7645-7D58D7E2F9DB}"/>
              </a:ext>
            </a:extLst>
          </p:cNvPr>
          <p:cNvSpPr>
            <a:spLocks noGrp="1"/>
          </p:cNvSpPr>
          <p:nvPr>
            <p:ph idx="1"/>
          </p:nvPr>
        </p:nvSpPr>
        <p:spPr>
          <a:xfrm>
            <a:off x="230819" y="958788"/>
            <a:ext cx="11603115" cy="5823752"/>
          </a:xfrm>
        </p:spPr>
        <p:txBody>
          <a:bodyPr>
            <a:normAutofit lnSpcReduction="10000"/>
          </a:bodyPr>
          <a:lstStyle/>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Optimāla darbu plānošana, organizācija un vienmērīga būvniecības procesa nodrošināšana. Būvobjektā strādājošā personāla instruktāža par darbu drošību un vides aizsardzības ievērošanu būvdarbu objektā un būvdarbu procesā;</a:t>
            </a:r>
            <a:endParaRPr lang="lv-LV" sz="1800" dirty="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Periodiskas ievedamā būvniecībai nepieciešamā izejmateriāla analīzes un to iespējamā piesārņojuma kontrole;</a:t>
            </a:r>
            <a:endParaRPr lang="lv-LV" sz="1800" dirty="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Darba zonas uzturēšana kārtībā;</a:t>
            </a:r>
          </a:p>
          <a:p>
            <a:pPr lvl="0" algn="just">
              <a:lnSpc>
                <a:spcPct val="107000"/>
              </a:lnSpc>
              <a:buFont typeface="Wingdings" panose="05000000000000000000" pitchFamily="2" charset="2"/>
              <a:buChar char="Ø"/>
              <a:tabLst>
                <a:tab pos="450215" algn="l"/>
              </a:tabLst>
            </a:pPr>
            <a:r>
              <a:rPr lang="lv-LV" sz="1800" dirty="0">
                <a:solidFill>
                  <a:srgbClr val="000000"/>
                </a:solidFill>
                <a:effectLst/>
                <a:ea typeface="Times New Roman" panose="02020603050405020304" pitchFamily="18" charset="0"/>
              </a:rPr>
              <a:t>Sadzīves atkritumu konteinera uzstādīšana, būvniecības atkritumu savākšanas konteinera uzstādīšana, </a:t>
            </a:r>
            <a:r>
              <a:rPr lang="lv-LV" sz="1800" dirty="0" err="1">
                <a:solidFill>
                  <a:srgbClr val="000000"/>
                </a:solidFill>
                <a:ea typeface="Times New Roman" panose="02020603050405020304" pitchFamily="18" charset="0"/>
              </a:rPr>
              <a:t>b</a:t>
            </a:r>
            <a:r>
              <a:rPr lang="lv-LV" sz="1800" dirty="0" err="1">
                <a:solidFill>
                  <a:srgbClr val="000000"/>
                </a:solidFill>
                <a:effectLst/>
                <a:ea typeface="Times New Roman" panose="02020603050405020304" pitchFamily="18" charset="0"/>
              </a:rPr>
              <a:t>iotualešu</a:t>
            </a:r>
            <a:r>
              <a:rPr lang="lv-LV" sz="1800" dirty="0">
                <a:solidFill>
                  <a:srgbClr val="000000"/>
                </a:solidFill>
                <a:effectLst/>
                <a:ea typeface="Times New Roman" panose="02020603050405020304" pitchFamily="18" charset="0"/>
              </a:rPr>
              <a:t> uzstādīšana un to regulāra apsaimniekošana;</a:t>
            </a: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Lai nepieļautu grunts piesārņojumu ar naftas produktiem, patstāvīgi tiks uzraudzīts, lai nebūtu degvielas, darba šķidrumu un eļļu </a:t>
            </a:r>
            <a:r>
              <a:rPr lang="lv-LV" sz="1800" dirty="0" err="1">
                <a:effectLst/>
                <a:ea typeface="Calibri" panose="020F0502020204030204" pitchFamily="34" charset="0"/>
                <a:cs typeface="Calibri" panose="020F0502020204030204" pitchFamily="34" charset="0"/>
              </a:rPr>
              <a:t>nosūces</a:t>
            </a:r>
            <a:r>
              <a:rPr lang="lv-LV" sz="1800" dirty="0">
                <a:effectLst/>
                <a:ea typeface="Calibri" panose="020F0502020204030204" pitchFamily="34" charset="0"/>
                <a:cs typeface="Calibri" panose="020F0502020204030204" pitchFamily="34" charset="0"/>
              </a:rPr>
              <a:t> no būvobjektā izmantojamo mehānismu un </a:t>
            </a:r>
            <a:r>
              <a:rPr lang="lv-LV" sz="1800" dirty="0" err="1">
                <a:effectLst/>
                <a:ea typeface="Calibri" panose="020F0502020204030204" pitchFamily="34" charset="0"/>
                <a:cs typeface="Calibri" panose="020F0502020204030204" pitchFamily="34" charset="0"/>
              </a:rPr>
              <a:t>transporttehnikas</a:t>
            </a:r>
            <a:r>
              <a:rPr lang="lv-LV" sz="1800" dirty="0">
                <a:effectLst/>
                <a:ea typeface="Calibri" panose="020F0502020204030204" pitchFamily="34" charset="0"/>
                <a:cs typeface="Calibri" panose="020F0502020204030204" pitchFamily="34" charset="0"/>
              </a:rPr>
              <a:t> dzinējiem;</a:t>
            </a: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Būvdarbi tiks veikti nepieļaujot būvlaukuma piegružošanu ar būvniecības atkritumiem, piesārņošanu ar notekūdeņiem;</a:t>
            </a:r>
            <a:endParaRPr lang="lv-LV" sz="1800" dirty="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Ø"/>
              <a:tabLst>
                <a:tab pos="450215" algn="l"/>
              </a:tabLst>
            </a:pPr>
            <a:r>
              <a:rPr lang="lv-LV" sz="1800" dirty="0" err="1">
                <a:solidFill>
                  <a:srgbClr val="000000"/>
                </a:solidFill>
                <a:effectLst/>
                <a:ea typeface="Times New Roman" panose="02020603050405020304" pitchFamily="18" charset="0"/>
              </a:rPr>
              <a:t>Transporttehnikas</a:t>
            </a:r>
            <a:r>
              <a:rPr lang="lv-LV" sz="1800" dirty="0">
                <a:solidFill>
                  <a:srgbClr val="000000"/>
                </a:solidFill>
                <a:effectLst/>
                <a:ea typeface="Times New Roman" panose="02020603050405020304" pitchFamily="18" charset="0"/>
              </a:rPr>
              <a:t> motora izslēgšana, ja tā darbība nav nepieciešama;</a:t>
            </a: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Būvtehnikas </a:t>
            </a:r>
            <a:r>
              <a:rPr lang="lv-LV" sz="1800" dirty="0" err="1">
                <a:effectLst/>
                <a:ea typeface="Calibri" panose="020F0502020204030204" pitchFamily="34" charset="0"/>
                <a:cs typeface="Calibri" panose="020F0502020204030204" pitchFamily="34" charset="0"/>
              </a:rPr>
              <a:t>uzpilde</a:t>
            </a:r>
            <a:r>
              <a:rPr lang="lv-LV" sz="1800" dirty="0">
                <a:effectLst/>
                <a:ea typeface="Calibri" panose="020F0502020204030204" pitchFamily="34" charset="0"/>
                <a:cs typeface="Calibri" panose="020F0502020204030204" pitchFamily="34" charset="0"/>
              </a:rPr>
              <a:t> ar degvielu tiks veikta vietās ar cieto segumu un degvielas pievedēji tiks nodrošināti ar naftas produktus absorbējošo materiālu;</a:t>
            </a: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Beramkravu transportēšanas laikā vaļējās kravas tiks pārsegtas ar smalko daļiņu aizturošu materiālu;</a:t>
            </a:r>
            <a:endParaRPr lang="lv-LV" sz="1800" dirty="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Ø"/>
              <a:tabLst>
                <a:tab pos="450215" algn="l"/>
              </a:tabLst>
            </a:pPr>
            <a:r>
              <a:rPr lang="lv-LV" sz="1800" dirty="0">
                <a:solidFill>
                  <a:srgbClr val="000000"/>
                </a:solidFill>
                <a:effectLst/>
                <a:ea typeface="Times New Roman" panose="02020603050405020304" pitchFamily="18" charset="0"/>
              </a:rPr>
              <a:t>Būvniecības laikā tiks izmantotas iekārtas/</a:t>
            </a:r>
            <a:r>
              <a:rPr lang="lv-LV" sz="1800" dirty="0">
                <a:effectLst/>
                <a:ea typeface="Times New Roman" panose="02020603050405020304" pitchFamily="18" charset="0"/>
              </a:rPr>
              <a:t>transport</a:t>
            </a:r>
            <a:r>
              <a:rPr lang="en-US" sz="1800" dirty="0">
                <a:effectLst/>
                <a:ea typeface="Times New Roman" panose="02020603050405020304" pitchFamily="18" charset="0"/>
              </a:rPr>
              <a:t>t</a:t>
            </a:r>
            <a:r>
              <a:rPr lang="lv-LV" sz="1800" dirty="0">
                <a:solidFill>
                  <a:srgbClr val="000000"/>
                </a:solidFill>
                <a:effectLst/>
                <a:ea typeface="Times New Roman" panose="02020603050405020304" pitchFamily="18" charset="0"/>
              </a:rPr>
              <a:t>ehnika, kas atbilst normatīvajos aktos noteiktajām prasībām un iekārtu/transporta skaņas jaudas līmeņi nedrīkst pārsniegt noteiktās maksimālās trokšņa emisijas robežvērtības;</a:t>
            </a:r>
            <a:endParaRPr lang="lv-LV" sz="1800" dirty="0">
              <a:solidFill>
                <a:srgbClr val="000000"/>
              </a:solidFill>
              <a:ea typeface="Times New Roman" panose="02020603050405020304" pitchFamily="18" charset="0"/>
            </a:endParaRPr>
          </a:p>
          <a:p>
            <a:pPr lvl="0" algn="just">
              <a:lnSpc>
                <a:spcPct val="107000"/>
              </a:lnSpc>
              <a:buFont typeface="Wingdings" panose="05000000000000000000" pitchFamily="2" charset="2"/>
              <a:buChar char="Ø"/>
              <a:tabLst>
                <a:tab pos="450215" algn="l"/>
              </a:tabLst>
            </a:pPr>
            <a:r>
              <a:rPr lang="lv-LV" sz="1800" dirty="0">
                <a:effectLst/>
                <a:ea typeface="Calibri" panose="020F0502020204030204" pitchFamily="34" charset="0"/>
                <a:cs typeface="Calibri" panose="020F0502020204030204" pitchFamily="34" charset="0"/>
              </a:rPr>
              <a:t>Pabeidzot būvdarbus, sadzīves ēkas, komunikācijas, konteineri no teritorijas tiks izvesti. </a:t>
            </a:r>
            <a:endParaRPr lang="en-GB"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30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3C010B-8CD1-668A-18B0-12C5CFD5E1FB}"/>
              </a:ext>
            </a:extLst>
          </p:cNvPr>
          <p:cNvSpPr>
            <a:spLocks noGrp="1"/>
          </p:cNvSpPr>
          <p:nvPr>
            <p:ph type="title"/>
          </p:nvPr>
        </p:nvSpPr>
        <p:spPr>
          <a:xfrm>
            <a:off x="838200" y="443882"/>
            <a:ext cx="10515600" cy="346231"/>
          </a:xfrm>
        </p:spPr>
        <p:txBody>
          <a:bodyPr>
            <a:normAutofit fontScale="90000"/>
          </a:bodyPr>
          <a:lstStyle/>
          <a:p>
            <a:pPr algn="ctr"/>
            <a:r>
              <a:rPr lang="lv-LV" sz="3200" b="1" dirty="0">
                <a:effectLst/>
                <a:latin typeface="+mn-lt"/>
                <a:ea typeface="Calibri" panose="020F0502020204030204" pitchFamily="34" charset="0"/>
                <a:cs typeface="Times New Roman" panose="02020603050405020304" pitchFamily="18" charset="0"/>
              </a:rPr>
              <a:t>Pasākumi ietekmes uz vidi samazināšanai ekspluatācijas fāzē</a:t>
            </a:r>
            <a:br>
              <a:rPr lang="en-GB" sz="3200" dirty="0">
                <a:effectLst/>
                <a:latin typeface="+mn-lt"/>
                <a:ea typeface="Calibri" panose="020F0502020204030204" pitchFamily="34" charset="0"/>
                <a:cs typeface="Times New Roman" panose="02020603050405020304" pitchFamily="18" charset="0"/>
              </a:rPr>
            </a:br>
            <a:endParaRPr lang="en-GB" sz="3200" dirty="0">
              <a:latin typeface="+mn-lt"/>
            </a:endParaRPr>
          </a:p>
        </p:txBody>
      </p:sp>
      <p:sp>
        <p:nvSpPr>
          <p:cNvPr id="3" name="Satura vietturis 2">
            <a:extLst>
              <a:ext uri="{FF2B5EF4-FFF2-40B4-BE49-F238E27FC236}">
                <a16:creationId xmlns:a16="http://schemas.microsoft.com/office/drawing/2014/main" id="{0D411AD7-909E-9ADE-B80A-15C2CC0A1762}"/>
              </a:ext>
            </a:extLst>
          </p:cNvPr>
          <p:cNvSpPr>
            <a:spLocks noGrp="1"/>
          </p:cNvSpPr>
          <p:nvPr>
            <p:ph idx="1"/>
          </p:nvPr>
        </p:nvSpPr>
        <p:spPr>
          <a:xfrm>
            <a:off x="479394" y="790112"/>
            <a:ext cx="10874406" cy="5832629"/>
          </a:xfrm>
        </p:spPr>
        <p:txBody>
          <a:bodyPr>
            <a:normAutofit lnSpcReduction="10000"/>
          </a:bodyPr>
          <a:lstStyle/>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Visas darbības tiks veiktas saskaņā ar normatīvajos aktos un A kategorijas piesārņojošas darbības atļaujā ietvertajām prasībām;</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Krātuvē </a:t>
            </a:r>
            <a:r>
              <a:rPr lang="lv-LV" sz="2000">
                <a:effectLst/>
                <a:ea typeface="Calibri" panose="020F0502020204030204" pitchFamily="34" charset="0"/>
                <a:cs typeface="Times New Roman" panose="02020603050405020304" pitchFamily="18" charset="0"/>
              </a:rPr>
              <a:t>tiks noglabāti </a:t>
            </a:r>
            <a:r>
              <a:rPr lang="lv-LV" sz="2000" dirty="0">
                <a:effectLst/>
                <a:ea typeface="Calibri" panose="020F0502020204030204" pitchFamily="34" charset="0"/>
                <a:cs typeface="Times New Roman" panose="02020603050405020304" pitchFamily="18" charset="0"/>
              </a:rPr>
              <a:t>tikai atbilstoši šķiroti un </a:t>
            </a:r>
            <a:r>
              <a:rPr lang="en-US" sz="2000" dirty="0" err="1">
                <a:effectLst/>
                <a:ea typeface="Calibri" panose="020F0502020204030204" pitchFamily="34" charset="0"/>
                <a:cs typeface="Times New Roman" panose="02020603050405020304" pitchFamily="18" charset="0"/>
              </a:rPr>
              <a:t>apglabāšanai</a:t>
            </a:r>
            <a:r>
              <a:rPr lang="en-US" sz="2000" dirty="0">
                <a:effectLst/>
                <a:ea typeface="Calibri" panose="020F0502020204030204" pitchFamily="34" charset="0"/>
                <a:cs typeface="Times New Roman" panose="02020603050405020304" pitchFamily="18" charset="0"/>
              </a:rPr>
              <a:t> </a:t>
            </a:r>
            <a:r>
              <a:rPr lang="lv-LV" sz="2000" dirty="0">
                <a:effectLst/>
                <a:ea typeface="Calibri" panose="020F0502020204030204" pitchFamily="34" charset="0"/>
                <a:cs typeface="Times New Roman" panose="02020603050405020304" pitchFamily="18" charset="0"/>
              </a:rPr>
              <a:t>sagatavoti atkritumi;</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Tiks izveidota gāzu savākšanas sistēma un nodrošināta tās atbilstoša darbība;</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Tiks nodrošināta atkritumu slāņa ikdienas, starpposma pārklāšana un nogāžu pārklāšana ar pārklājuma materiālu. Pārklājums  nodrošina: vēja izkliedēto atkritumu apjoma samazināšanu, smaku izplatīšanās samazināšanu, atkritumu gāzes izplatīšanās atmosfērā ierobežošanu. Pārklājums samazina barības avota pieejamību putniem. Pārklājums samazina arī kukaiņu, grauzēju un citu kaitēkļu esamību atkritumos. Pārklājums samazina ugunsgrēka riskus;</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Tiks nodrošināta izveidotās infiltrāta sistēmas darbība un darbības kontrole, infiltrātam veikta </a:t>
            </a:r>
            <a:r>
              <a:rPr lang="lv-LV" sz="2000" dirty="0" err="1">
                <a:effectLst/>
                <a:ea typeface="Calibri" panose="020F0502020204030204" pitchFamily="34" charset="0"/>
                <a:cs typeface="Times New Roman" panose="02020603050405020304" pitchFamily="18" charset="0"/>
              </a:rPr>
              <a:t>priekšattīrīšana</a:t>
            </a:r>
            <a:r>
              <a:rPr lang="lv-LV" sz="2000" dirty="0">
                <a:effectLst/>
                <a:ea typeface="Calibri" panose="020F0502020204030204" pitchFamily="34"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Tiks izmantots tikai labā darba kārtībā esošs autotransports un </a:t>
            </a:r>
            <a:r>
              <a:rPr lang="lv-LV" sz="2000" dirty="0" err="1">
                <a:effectLst/>
                <a:ea typeface="Calibri" panose="020F0502020204030204" pitchFamily="34" charset="0"/>
                <a:cs typeface="Times New Roman" panose="02020603050405020304" pitchFamily="18" charset="0"/>
              </a:rPr>
              <a:t>kompaktors</a:t>
            </a:r>
            <a:r>
              <a:rPr lang="lv-LV" sz="2000" dirty="0">
                <a:effectLst/>
                <a:ea typeface="Calibri" panose="020F0502020204030204" pitchFamily="34"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Darbi tiks veikti saskaņā ar uzņēmuma iekšējās kārtības un darba aizsardzības noteikumiem;</a:t>
            </a:r>
            <a:endParaRPr lang="en-GB" sz="20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000" dirty="0">
                <a:effectLst/>
                <a:ea typeface="Calibri" panose="020F0502020204030204" pitchFamily="34" charset="0"/>
                <a:cs typeface="Times New Roman" panose="02020603050405020304" pitchFamily="18" charset="0"/>
              </a:rPr>
              <a:t>Saskaņā ar A kategorijas piesārņojošas darbības atļaujā ietvertajām prasībām tiks veikts regulārs vides monitorings.</a:t>
            </a:r>
            <a:endParaRPr lang="en-GB" sz="20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18576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B2125A5-B787-A89B-301D-AF13C4308550}"/>
              </a:ext>
            </a:extLst>
          </p:cNvPr>
          <p:cNvSpPr>
            <a:spLocks noGrp="1"/>
          </p:cNvSpPr>
          <p:nvPr>
            <p:ph type="title"/>
          </p:nvPr>
        </p:nvSpPr>
        <p:spPr>
          <a:xfrm>
            <a:off x="838200" y="266329"/>
            <a:ext cx="10515600" cy="745725"/>
          </a:xfrm>
        </p:spPr>
        <p:txBody>
          <a:bodyPr>
            <a:noAutofit/>
          </a:bodyPr>
          <a:lstStyle/>
          <a:p>
            <a:pPr algn="ctr"/>
            <a:r>
              <a:rPr lang="lv-LV" sz="3200" b="1" dirty="0">
                <a:effectLst/>
                <a:latin typeface="+mn-lt"/>
                <a:ea typeface="Calibri" panose="020F0502020204030204" pitchFamily="34" charset="0"/>
                <a:cs typeface="Times New Roman" panose="02020603050405020304" pitchFamily="18" charset="0"/>
              </a:rPr>
              <a:t>Informācija par sabiedriskās apspriešanas laiku</a:t>
            </a:r>
            <a:br>
              <a:rPr lang="en-GB" sz="3200" b="1" dirty="0">
                <a:effectLst/>
                <a:latin typeface="+mn-lt"/>
                <a:ea typeface="Calibri" panose="020F0502020204030204" pitchFamily="34" charset="0"/>
                <a:cs typeface="Times New Roman" panose="02020603050405020304" pitchFamily="18" charset="0"/>
              </a:rPr>
            </a:br>
            <a:endParaRPr lang="en-GB" sz="3200" b="1" dirty="0">
              <a:latin typeface="+mn-lt"/>
            </a:endParaRPr>
          </a:p>
        </p:txBody>
      </p:sp>
      <p:sp>
        <p:nvSpPr>
          <p:cNvPr id="3" name="Satura vietturis 2">
            <a:extLst>
              <a:ext uri="{FF2B5EF4-FFF2-40B4-BE49-F238E27FC236}">
                <a16:creationId xmlns:a16="http://schemas.microsoft.com/office/drawing/2014/main" id="{AC6B57D1-4826-2D4C-BBEA-F83E1FB726E8}"/>
              </a:ext>
            </a:extLst>
          </p:cNvPr>
          <p:cNvSpPr>
            <a:spLocks noGrp="1"/>
          </p:cNvSpPr>
          <p:nvPr>
            <p:ph idx="1"/>
          </p:nvPr>
        </p:nvSpPr>
        <p:spPr>
          <a:xfrm>
            <a:off x="838200" y="905522"/>
            <a:ext cx="10515600" cy="5584055"/>
          </a:xfrm>
        </p:spPr>
        <p:txBody>
          <a:bodyPr/>
          <a:lstStyle/>
          <a:p>
            <a:pPr algn="just">
              <a:lnSpc>
                <a:spcPct val="107000"/>
              </a:lnSpc>
              <a:spcBef>
                <a:spcPts val="600"/>
              </a:spcBef>
              <a:spcAft>
                <a:spcPts val="600"/>
              </a:spcAft>
              <a:buFont typeface="Wingdings" panose="05000000000000000000" pitchFamily="2" charset="2"/>
              <a:buChar char="Ø"/>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IVN ziņojuma sabiedriskā apspriešana notiek laika posmā no 2022. gada 20. decembra līdz 2023. gada 20. janvārim.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lv-LV"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Laika posmā no </a:t>
            </a:r>
            <a:r>
              <a:rPr lang="lv-LV"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2023. gada 11. janvāra līdz 17. janvārim</a:t>
            </a:r>
            <a:r>
              <a:rPr lang="lv-LV"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SIA “Geo Consultants” un SIA “Liepājas RAS” tīmekļvietnēs tiks publicēta prezentācija par paredzēto darbību un interesentiem būs iespēja uzdot jautājumus un saņemt atbildes  rakstot uz e-pasta adresi gc@geoconsultants.lv. </a:t>
            </a: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lv-LV" sz="1800" b="1" u="sng" dirty="0">
                <a:effectLst/>
                <a:latin typeface="Times New Roman" panose="02020603050405020304" pitchFamily="18" charset="0"/>
                <a:ea typeface="Calibri" panose="020F0502020204030204" pitchFamily="34" charset="0"/>
                <a:cs typeface="Times New Roman" panose="02020603050405020304" pitchFamily="18" charset="0"/>
              </a:rPr>
              <a:t>Priekšlikumus par paredzētās darbības iespējamo ietekmi uz vidi iespējams sniegt rakstiskā veidā:</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Vides pārraudzības valsts birojam (e-pasts: </a:t>
            </a:r>
            <a:r>
              <a:rPr lang="lv-LV" sz="1800" b="1"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vpvb@vpvb.gov.lv</a:t>
            </a: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 pasta adrese: Rūpniecības iela 23, Rīga, LV-1045, tālrunis – 67321173)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lv-LV"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Rakstisku priekšlikumu iesniegšanas laiks līdz š.g. 20. janvārim.</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32773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3428F5-6374-CA79-1A40-6B446295FD52}"/>
              </a:ext>
            </a:extLst>
          </p:cNvPr>
          <p:cNvSpPr txBox="1"/>
          <p:nvPr/>
        </p:nvSpPr>
        <p:spPr>
          <a:xfrm>
            <a:off x="2931851" y="2332153"/>
            <a:ext cx="6094520" cy="584775"/>
          </a:xfrm>
          <a:prstGeom prst="rect">
            <a:avLst/>
          </a:prstGeom>
          <a:noFill/>
        </p:spPr>
        <p:txBody>
          <a:bodyPr wrap="square">
            <a:spAutoFit/>
          </a:bodyPr>
          <a:lstStyle/>
          <a:p>
            <a:pPr algn="ctr"/>
            <a:r>
              <a:rPr lang="lv-LV" sz="3200" b="1" dirty="0"/>
              <a:t>Paldies par uzmanību!</a:t>
            </a:r>
          </a:p>
        </p:txBody>
      </p:sp>
      <p:graphicFrame>
        <p:nvGraphicFramePr>
          <p:cNvPr id="4" name="Object 3">
            <a:extLst>
              <a:ext uri="{FF2B5EF4-FFF2-40B4-BE49-F238E27FC236}">
                <a16:creationId xmlns:a16="http://schemas.microsoft.com/office/drawing/2014/main" id="{28E9A026-6CFA-4FAF-AD9E-DE464D40C246}"/>
              </a:ext>
            </a:extLst>
          </p:cNvPr>
          <p:cNvGraphicFramePr>
            <a:graphicFrameLocks noChangeAspect="1"/>
          </p:cNvGraphicFramePr>
          <p:nvPr>
            <p:extLst>
              <p:ext uri="{D42A27DB-BD31-4B8C-83A1-F6EECF244321}">
                <p14:modId xmlns:p14="http://schemas.microsoft.com/office/powerpoint/2010/main" val="403213380"/>
              </p:ext>
            </p:extLst>
          </p:nvPr>
        </p:nvGraphicFramePr>
        <p:xfrm>
          <a:off x="176417" y="215463"/>
          <a:ext cx="1347584" cy="917951"/>
        </p:xfrm>
        <a:graphic>
          <a:graphicData uri="http://schemas.openxmlformats.org/presentationml/2006/ole">
            <mc:AlternateContent xmlns:mc="http://schemas.openxmlformats.org/markup-compatibility/2006">
              <mc:Choice xmlns:v="urn:schemas-microsoft-com:vml" Requires="v">
                <p:oleObj name="Unknown" r:id="rId2" imgW="1020468" imgH="695134" progId="CorelDRAW.Graphic.11">
                  <p:embed/>
                </p:oleObj>
              </mc:Choice>
              <mc:Fallback>
                <p:oleObj name="Unknown" r:id="rId2" imgW="1020468" imgH="695134" progId="CorelDRAW.Graphic.11">
                  <p:embed/>
                  <p:pic>
                    <p:nvPicPr>
                      <p:cNvPr id="4" name="Object 3">
                        <a:extLst>
                          <a:ext uri="{FF2B5EF4-FFF2-40B4-BE49-F238E27FC236}">
                            <a16:creationId xmlns:a16="http://schemas.microsoft.com/office/drawing/2014/main" id="{20DFF14D-066C-825B-A2D4-476DBBF0E9F3}"/>
                          </a:ext>
                        </a:extLst>
                      </p:cNvPr>
                      <p:cNvPicPr/>
                      <p:nvPr/>
                    </p:nvPicPr>
                    <p:blipFill>
                      <a:blip r:embed="rId3"/>
                      <a:stretch>
                        <a:fillRect/>
                      </a:stretch>
                    </p:blipFill>
                    <p:spPr>
                      <a:xfrm>
                        <a:off x="176417" y="215463"/>
                        <a:ext cx="1347584" cy="917951"/>
                      </a:xfrm>
                      <a:prstGeom prst="rect">
                        <a:avLst/>
                      </a:prstGeom>
                      <a:noFill/>
                    </p:spPr>
                  </p:pic>
                </p:oleObj>
              </mc:Fallback>
            </mc:AlternateContent>
          </a:graphicData>
        </a:graphic>
      </p:graphicFrame>
      <p:pic>
        <p:nvPicPr>
          <p:cNvPr id="5" name="Picture 6">
            <a:extLst>
              <a:ext uri="{FF2B5EF4-FFF2-40B4-BE49-F238E27FC236}">
                <a16:creationId xmlns:a16="http://schemas.microsoft.com/office/drawing/2014/main" id="{792F09B9-7744-F771-1752-EF0F0BB8F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309" y="215462"/>
            <a:ext cx="2946400" cy="729585"/>
          </a:xfrm>
          <a:prstGeom prst="rect">
            <a:avLst/>
          </a:prstGeom>
        </p:spPr>
      </p:pic>
    </p:spTree>
    <p:extLst>
      <p:ext uri="{BB962C8B-B14F-4D97-AF65-F5344CB8AC3E}">
        <p14:creationId xmlns:p14="http://schemas.microsoft.com/office/powerpoint/2010/main" val="21026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9BC0BF3-665C-6578-80DF-4B596B7A0B5E}"/>
              </a:ext>
            </a:extLst>
          </p:cNvPr>
          <p:cNvSpPr>
            <a:spLocks noGrp="1"/>
          </p:cNvSpPr>
          <p:nvPr>
            <p:ph type="title"/>
          </p:nvPr>
        </p:nvSpPr>
        <p:spPr>
          <a:xfrm>
            <a:off x="838200" y="166255"/>
            <a:ext cx="10515600" cy="1034473"/>
          </a:xfrm>
        </p:spPr>
        <p:txBody>
          <a:bodyPr>
            <a:normAutofit/>
          </a:bodyPr>
          <a:lstStyle/>
          <a:p>
            <a:pPr algn="ctr"/>
            <a:r>
              <a:rPr lang="lv-LV" sz="3200" b="1" dirty="0">
                <a:effectLst/>
                <a:latin typeface="Times New Roman" panose="02020603050405020304" pitchFamily="18" charset="0"/>
                <a:ea typeface="Calibri" panose="020F0502020204030204" pitchFamily="34" charset="0"/>
                <a:cs typeface="Times New Roman" panose="02020603050405020304" pitchFamily="18" charset="0"/>
              </a:rPr>
              <a:t>    Paredzētās darbības atrašanās vieta </a:t>
            </a:r>
            <a:endParaRPr lang="en-GB" sz="3200" dirty="0"/>
          </a:p>
        </p:txBody>
      </p:sp>
      <p:pic>
        <p:nvPicPr>
          <p:cNvPr id="9" name="Attēls 8">
            <a:extLst>
              <a:ext uri="{FF2B5EF4-FFF2-40B4-BE49-F238E27FC236}">
                <a16:creationId xmlns:a16="http://schemas.microsoft.com/office/drawing/2014/main" id="{98651FE1-99FE-3F48-0941-92EC6B2E5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974" y="981075"/>
            <a:ext cx="5597587" cy="5511800"/>
          </a:xfrm>
          <a:prstGeom prst="rect">
            <a:avLst/>
          </a:prstGeom>
        </p:spPr>
      </p:pic>
    </p:spTree>
    <p:extLst>
      <p:ext uri="{BB962C8B-B14F-4D97-AF65-F5344CB8AC3E}">
        <p14:creationId xmlns:p14="http://schemas.microsoft.com/office/powerpoint/2010/main" val="13791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018E583-E349-7AC2-59A6-EA62A5C8F969}"/>
              </a:ext>
            </a:extLst>
          </p:cNvPr>
          <p:cNvSpPr>
            <a:spLocks noGrp="1"/>
          </p:cNvSpPr>
          <p:nvPr>
            <p:ph type="title"/>
          </p:nvPr>
        </p:nvSpPr>
        <p:spPr>
          <a:xfrm>
            <a:off x="838200" y="365125"/>
            <a:ext cx="10515600" cy="854075"/>
          </a:xfrm>
        </p:spPr>
        <p:txBody>
          <a:bodyPr>
            <a:normAutofit/>
          </a:bodyPr>
          <a:lstStyle/>
          <a:p>
            <a:pPr algn="ctr"/>
            <a:r>
              <a:rPr lang="lv-LV" sz="3200" b="1" dirty="0">
                <a:latin typeface="+mn-lt"/>
              </a:rPr>
              <a:t>Ietekmes uz vidi novērtējuma procedūra</a:t>
            </a:r>
            <a:endParaRPr lang="en-GB" sz="3200" dirty="0"/>
          </a:p>
        </p:txBody>
      </p:sp>
      <p:sp>
        <p:nvSpPr>
          <p:cNvPr id="3" name="Satura vietturis 2">
            <a:extLst>
              <a:ext uri="{FF2B5EF4-FFF2-40B4-BE49-F238E27FC236}">
                <a16:creationId xmlns:a16="http://schemas.microsoft.com/office/drawing/2014/main" id="{EE576116-5A3C-D7F2-9B7F-24B2DA49890E}"/>
              </a:ext>
            </a:extLst>
          </p:cNvPr>
          <p:cNvSpPr>
            <a:spLocks noGrp="1"/>
          </p:cNvSpPr>
          <p:nvPr>
            <p:ph idx="1"/>
          </p:nvPr>
        </p:nvSpPr>
        <p:spPr>
          <a:xfrm>
            <a:off x="838199" y="1099126"/>
            <a:ext cx="10670309" cy="5310909"/>
          </a:xfrm>
        </p:spPr>
        <p:txBody>
          <a:bodyPr>
            <a:normAutofit fontScale="92500" lnSpcReduction="10000"/>
          </a:bodyPr>
          <a:lstStyle/>
          <a:p>
            <a:pPr algn="just">
              <a:spcAft>
                <a:spcPts val="600"/>
              </a:spcAft>
              <a:buFont typeface="Wingdings" panose="05000000000000000000" pitchFamily="2" charset="2"/>
              <a:buChar char="Ø"/>
            </a:pPr>
            <a:r>
              <a:rPr lang="lv-LV" dirty="0"/>
              <a:t> </a:t>
            </a:r>
            <a:r>
              <a:rPr lang="lv-LV" sz="2600" dirty="0"/>
              <a:t>Ietekmes uz vidi novērtējuma procedūru (IVN) nosaka likums </a:t>
            </a:r>
            <a:r>
              <a:rPr lang="lv-LV" sz="2600" dirty="0">
                <a:solidFill>
                  <a:srgbClr val="000000"/>
                </a:solidFill>
                <a:effectLst/>
                <a:ea typeface="Times New Roman" panose="02020603050405020304" pitchFamily="18" charset="0"/>
              </a:rPr>
              <a:t>“</a:t>
            </a:r>
            <a:r>
              <a:rPr lang="lv-LV" sz="2600" dirty="0"/>
              <a:t>Par ietekmes uz vidi novērtējumu</a:t>
            </a:r>
            <a:r>
              <a:rPr lang="lv-LV" sz="2600" dirty="0">
                <a:solidFill>
                  <a:srgbClr val="000000"/>
                </a:solidFill>
                <a:effectLst/>
                <a:ea typeface="Times New Roman" panose="02020603050405020304" pitchFamily="18" charset="0"/>
              </a:rPr>
              <a:t>”</a:t>
            </a:r>
            <a:r>
              <a:rPr lang="lv-LV" sz="2600" dirty="0"/>
              <a:t> un 2011. gada 25. janvāra Ministru kabineta noteikumi Nr.83 </a:t>
            </a:r>
            <a:r>
              <a:rPr lang="lv-LV" sz="2600" dirty="0">
                <a:solidFill>
                  <a:srgbClr val="000000"/>
                </a:solidFill>
                <a:effectLst/>
                <a:ea typeface="Times New Roman" panose="02020603050405020304" pitchFamily="18" charset="0"/>
              </a:rPr>
              <a:t>“</a:t>
            </a:r>
            <a:r>
              <a:rPr lang="lv-LV" sz="2600" dirty="0"/>
              <a:t>Kārtība, kādā novērtējama paredzētās darbības ietekme uz vidi</a:t>
            </a:r>
            <a:r>
              <a:rPr lang="lv-LV" sz="2600" dirty="0">
                <a:solidFill>
                  <a:srgbClr val="000000"/>
                </a:solidFill>
                <a:effectLst/>
                <a:ea typeface="Times New Roman" panose="02020603050405020304" pitchFamily="18" charset="0"/>
              </a:rPr>
              <a:t>”</a:t>
            </a:r>
            <a:r>
              <a:rPr lang="lv-LV" sz="2600" dirty="0"/>
              <a:t>;</a:t>
            </a:r>
          </a:p>
          <a:p>
            <a:pPr algn="just">
              <a:spcAft>
                <a:spcPts val="600"/>
              </a:spcAft>
              <a:buFont typeface="Wingdings" panose="05000000000000000000" pitchFamily="2" charset="2"/>
              <a:buChar char="Ø"/>
            </a:pPr>
            <a:r>
              <a:rPr lang="lv-LV" sz="2600" dirty="0"/>
              <a:t> Saskaņā ar normatīvajos aktos noteikto: Vides pārraudzības valsts birojs ar 2020. gada 31. jūlija lēmumu Nr. </a:t>
            </a:r>
            <a:r>
              <a:rPr lang="lv-LV" sz="2600" dirty="0">
                <a:effectLst/>
                <a:ea typeface="Calibri" panose="020F0502020204030204" pitchFamily="34" charset="0"/>
              </a:rPr>
              <a:t>5-02/11</a:t>
            </a:r>
            <a:r>
              <a:rPr lang="lv-LV" sz="2600" dirty="0">
                <a:solidFill>
                  <a:srgbClr val="000000"/>
                </a:solidFill>
                <a:effectLst/>
                <a:ea typeface="Times New Roman" panose="02020603050405020304" pitchFamily="18" charset="0"/>
              </a:rPr>
              <a:t> </a:t>
            </a:r>
            <a:r>
              <a:rPr lang="lv-LV" sz="2600" dirty="0"/>
              <a:t> «Par ietekmes uz vidi novērtējuma procedūras piemērošanu» ir piemērojis IVN procedūru Paredzētajai darbībai – </a:t>
            </a:r>
            <a:r>
              <a:rPr lang="lv-LV" sz="2600" dirty="0">
                <a:effectLst/>
                <a:ea typeface="Calibri" panose="020F0502020204030204" pitchFamily="34" charset="0"/>
              </a:rPr>
              <a:t>sadzīves atkritumu apglabāšanas krātuves II kārtas izbūvei sadzīves atkritumu poligonā </a:t>
            </a:r>
            <a:r>
              <a:rPr lang="lv-LV" sz="2600" dirty="0">
                <a:solidFill>
                  <a:srgbClr val="000000"/>
                </a:solidFill>
                <a:effectLst/>
                <a:ea typeface="Times New Roman" panose="02020603050405020304" pitchFamily="18" charset="0"/>
              </a:rPr>
              <a:t>“Ķīvītes”, </a:t>
            </a:r>
            <a:r>
              <a:rPr lang="lv-LV" sz="2600" dirty="0">
                <a:effectLst/>
                <a:ea typeface="Calibri" panose="020F0502020204030204" pitchFamily="34" charset="0"/>
              </a:rPr>
              <a:t>Grobiņas pagastā, Dienvidkurzemes novadā </a:t>
            </a:r>
            <a:r>
              <a:rPr lang="lv-LV" sz="2600" dirty="0"/>
              <a:t>(zemes vienības kadastra Nr</a:t>
            </a:r>
            <a:r>
              <a:rPr lang="lv-LV" sz="2600" dirty="0">
                <a:effectLst/>
                <a:ea typeface="Calibri" panose="020F0502020204030204" pitchFamily="34" charset="0"/>
              </a:rPr>
              <a:t>. 6460 004 0421</a:t>
            </a:r>
            <a:r>
              <a:rPr lang="lv-LV" sz="2600" dirty="0"/>
              <a:t>); </a:t>
            </a:r>
          </a:p>
          <a:p>
            <a:pPr algn="just">
              <a:spcAft>
                <a:spcPts val="600"/>
              </a:spcAft>
              <a:buFont typeface="Wingdings" panose="05000000000000000000" pitchFamily="2" charset="2"/>
              <a:buChar char="Ø"/>
            </a:pPr>
            <a:r>
              <a:rPr lang="lv-LV" sz="2600" dirty="0"/>
              <a:t> Sākotnējā sabiedriskā apspriešana notika laika posmā no </a:t>
            </a:r>
            <a:r>
              <a:rPr lang="lv-LV" sz="2600" dirty="0">
                <a:effectLst/>
                <a:ea typeface="Calibri" panose="020F0502020204030204" pitchFamily="34" charset="0"/>
              </a:rPr>
              <a:t>2021. gada 19. jūnija līdz 2021. gada 11. jūlijam</a:t>
            </a:r>
            <a:r>
              <a:rPr lang="lv-LV" sz="2600" dirty="0"/>
              <a:t>. Neklātienes sanāksme tika organizēta no 2021. gada 19. jūnija līdz 1. jūlijam;</a:t>
            </a:r>
          </a:p>
          <a:p>
            <a:pPr algn="just">
              <a:buFont typeface="Wingdings" panose="05000000000000000000" pitchFamily="2" charset="2"/>
              <a:buChar char="Ø"/>
            </a:pPr>
            <a:r>
              <a:rPr lang="lv-LV" sz="2600" dirty="0"/>
              <a:t> Vides pārraudzības valsts birojs  2021. gada 21. jūlijā izsniedza </a:t>
            </a:r>
            <a:r>
              <a:rPr lang="lv-LV" sz="2600" dirty="0">
                <a:solidFill>
                  <a:srgbClr val="000000"/>
                </a:solidFill>
                <a:effectLst/>
                <a:ea typeface="Times New Roman" panose="02020603050405020304" pitchFamily="18" charset="0"/>
              </a:rPr>
              <a:t>“Programmu Nr.    5-03/8 ietekmes uz vidi novērtējumam sadzīves atkritumu apglabāšanas krātuves II kārtas izbūvei cieto sadzīves atkritumu poligonā “Ķīvītes” Grobiņas novadā”</a:t>
            </a:r>
            <a:r>
              <a:rPr lang="lv-LV" sz="2600" dirty="0"/>
              <a:t>.</a:t>
            </a:r>
          </a:p>
          <a:p>
            <a:pPr marL="0" indent="0">
              <a:buNone/>
            </a:pPr>
            <a:endParaRPr lang="en-GB" dirty="0"/>
          </a:p>
        </p:txBody>
      </p:sp>
    </p:spTree>
    <p:extLst>
      <p:ext uri="{BB962C8B-B14F-4D97-AF65-F5344CB8AC3E}">
        <p14:creationId xmlns:p14="http://schemas.microsoft.com/office/powerpoint/2010/main" val="80340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8BAC7E-95A6-14CA-D2A3-76BE43CCF1D7}"/>
              </a:ext>
            </a:extLst>
          </p:cNvPr>
          <p:cNvSpPr>
            <a:spLocks noGrp="1"/>
          </p:cNvSpPr>
          <p:nvPr>
            <p:ph type="title"/>
          </p:nvPr>
        </p:nvSpPr>
        <p:spPr>
          <a:xfrm>
            <a:off x="838200" y="365126"/>
            <a:ext cx="10515600" cy="918730"/>
          </a:xfrm>
        </p:spPr>
        <p:txBody>
          <a:bodyPr>
            <a:normAutofit/>
          </a:bodyPr>
          <a:lstStyle/>
          <a:p>
            <a:pPr algn="ctr"/>
            <a:r>
              <a:rPr lang="lv-LV" sz="3200" b="1" dirty="0">
                <a:latin typeface="+mn-lt"/>
              </a:rPr>
              <a:t>Ietekmes uz vidi novērtējuma veikšana</a:t>
            </a:r>
            <a:endParaRPr lang="en-GB" sz="3200" dirty="0"/>
          </a:p>
        </p:txBody>
      </p:sp>
      <p:sp>
        <p:nvSpPr>
          <p:cNvPr id="3" name="Satura vietturis 2">
            <a:extLst>
              <a:ext uri="{FF2B5EF4-FFF2-40B4-BE49-F238E27FC236}">
                <a16:creationId xmlns:a16="http://schemas.microsoft.com/office/drawing/2014/main" id="{308DDC3C-47CD-22FF-7597-D40715BA5FB2}"/>
              </a:ext>
            </a:extLst>
          </p:cNvPr>
          <p:cNvSpPr>
            <a:spLocks noGrp="1"/>
          </p:cNvSpPr>
          <p:nvPr>
            <p:ph idx="1"/>
          </p:nvPr>
        </p:nvSpPr>
        <p:spPr>
          <a:xfrm>
            <a:off x="838200" y="1366982"/>
            <a:ext cx="10515600" cy="5283200"/>
          </a:xfrm>
        </p:spPr>
        <p:txBody>
          <a:bodyPr>
            <a:normAutofit fontScale="85000" lnSpcReduction="20000"/>
          </a:bodyPr>
          <a:lstStyle/>
          <a:p>
            <a:pPr algn="just">
              <a:spcAft>
                <a:spcPts val="600"/>
              </a:spcAft>
              <a:buFont typeface="Wingdings" panose="05000000000000000000" pitchFamily="2" charset="2"/>
              <a:buChar char="Ø"/>
            </a:pPr>
            <a:r>
              <a:rPr lang="lv-LV" sz="2600" dirty="0"/>
              <a:t>Ietekmes uz vidi novērtējumu, saskaņā ar līgumu veica un IVN ziņojumu sagatavoja SIA </a:t>
            </a:r>
            <a:r>
              <a:rPr lang="lv-LV" sz="2600" dirty="0">
                <a:solidFill>
                  <a:srgbClr val="000000"/>
                </a:solidFill>
                <a:effectLst/>
                <a:ea typeface="Times New Roman" panose="02020603050405020304" pitchFamily="18" charset="0"/>
              </a:rPr>
              <a:t>“</a:t>
            </a:r>
            <a:r>
              <a:rPr lang="lv-LV" sz="2600" dirty="0"/>
              <a:t>Geo </a:t>
            </a:r>
            <a:r>
              <a:rPr lang="lv-LV" sz="2600" dirty="0" err="1"/>
              <a:t>Consultants</a:t>
            </a:r>
            <a:r>
              <a:rPr lang="lv-LV" sz="2600" dirty="0">
                <a:effectLst/>
                <a:ea typeface="Calibri" panose="020F0502020204030204" pitchFamily="34" charset="0"/>
              </a:rPr>
              <a:t>” </a:t>
            </a:r>
            <a:r>
              <a:rPr lang="lv-LV" sz="2600" dirty="0"/>
              <a:t>vides pārvaldības speciāliste Kristīne Liepiņa; </a:t>
            </a:r>
          </a:p>
          <a:p>
            <a:pPr algn="just">
              <a:spcAft>
                <a:spcPts val="600"/>
              </a:spcAft>
              <a:buFont typeface="Wingdings" panose="05000000000000000000" pitchFamily="2" charset="2"/>
              <a:buChar char="Ø"/>
            </a:pPr>
            <a:r>
              <a:rPr lang="lv-LV" sz="2600" dirty="0"/>
              <a:t>Poligona teritorijas bioloģisko daudzveidību un tajā sastopamās dabas vērtības novērtēja s</a:t>
            </a:r>
            <a:r>
              <a:rPr lang="lv-LV" sz="2600" dirty="0">
                <a:effectLst/>
                <a:ea typeface="Calibri" panose="020F0502020204030204" pitchFamily="34" charset="0"/>
              </a:rPr>
              <a:t>ertificēta eksperte Dr. biol. Līga Strazdiņa sugu un biotopu aizsardzības jomā par </a:t>
            </a:r>
            <a:r>
              <a:rPr lang="lv-LV" sz="2600" dirty="0" err="1">
                <a:effectLst/>
                <a:ea typeface="Calibri" panose="020F0502020204030204" pitchFamily="34" charset="0"/>
              </a:rPr>
              <a:t>vaskulārajiem</a:t>
            </a:r>
            <a:r>
              <a:rPr lang="lv-LV" sz="2600" dirty="0">
                <a:effectLst/>
                <a:ea typeface="Calibri" panose="020F0502020204030204" pitchFamily="34" charset="0"/>
              </a:rPr>
              <a:t> augiem, sūnām, ķērpjiem, mežiem un virsājiem, purviem  (sertifikāts Nr.126., derīgs līdz 16.08.2027.);</a:t>
            </a:r>
          </a:p>
          <a:p>
            <a:pPr algn="just">
              <a:spcAft>
                <a:spcPts val="600"/>
              </a:spcAft>
              <a:buFont typeface="Wingdings" panose="05000000000000000000" pitchFamily="2" charset="2"/>
              <a:buChar char="Ø"/>
            </a:pPr>
            <a:r>
              <a:rPr lang="lv-LV" sz="2600" dirty="0">
                <a:effectLst/>
                <a:ea typeface="Calibri" panose="020F0502020204030204" pitchFamily="34" charset="0"/>
              </a:rPr>
              <a:t>Poligona teritorijas un tā tuvākās apkaimes novērtējums par plānotās darbības iespējamo ietekmi uz </a:t>
            </a:r>
            <a:r>
              <a:rPr lang="lv-LV" sz="2600" dirty="0" err="1">
                <a:effectLst/>
                <a:ea typeface="Calibri" panose="020F0502020204030204" pitchFamily="34" charset="0"/>
              </a:rPr>
              <a:t>ornitofaunu</a:t>
            </a:r>
            <a:r>
              <a:rPr lang="lv-LV" sz="2600" dirty="0">
                <a:ea typeface="Calibri" panose="020F0502020204030204" pitchFamily="34" charset="0"/>
              </a:rPr>
              <a:t> (putniem) novērtēja </a:t>
            </a:r>
            <a:r>
              <a:rPr lang="lv-LV" sz="2600" dirty="0">
                <a:effectLst/>
                <a:ea typeface="Calibri" panose="020F0502020204030204" pitchFamily="34" charset="0"/>
              </a:rPr>
              <a:t>sertificēts eksperts/ornitologs Kārlis Millers (sertifikāts Nr.052, derīgs līdz 06.03.2024);</a:t>
            </a:r>
            <a:endParaRPr lang="lv-LV" sz="2600" dirty="0"/>
          </a:p>
          <a:p>
            <a:pPr algn="just">
              <a:spcAft>
                <a:spcPts val="600"/>
              </a:spcAft>
              <a:buFont typeface="Wingdings" panose="05000000000000000000" pitchFamily="2" charset="2"/>
              <a:buChar char="Ø"/>
            </a:pPr>
            <a:r>
              <a:rPr lang="lv-LV" sz="2600" dirty="0">
                <a:effectLst/>
                <a:ea typeface="Calibri" panose="020F0502020204030204" pitchFamily="34" charset="0"/>
              </a:rPr>
              <a:t>Trokšņa izplatības novērtējumu prognozētās saimnieciskās darbības rezultātā veica Latvijas universitātes Ģeogrāfijas un zemes zinātņu fakultātes a</a:t>
            </a:r>
            <a:r>
              <a:rPr lang="en-GB" sz="2600" dirty="0" err="1"/>
              <a:t>sociētā</a:t>
            </a:r>
            <a:r>
              <a:rPr lang="en-GB" sz="2600" dirty="0"/>
              <a:t> </a:t>
            </a:r>
            <a:r>
              <a:rPr lang="en-GB" sz="2600" dirty="0" err="1"/>
              <a:t>profesore</a:t>
            </a:r>
            <a:r>
              <a:rPr lang="en-GB" sz="2600" dirty="0"/>
              <a:t> Iveta </a:t>
            </a:r>
            <a:r>
              <a:rPr lang="en-GB" sz="2600" dirty="0" err="1"/>
              <a:t>Šteinberga</a:t>
            </a:r>
            <a:r>
              <a:rPr lang="lv-LV" sz="2600" dirty="0"/>
              <a:t>;</a:t>
            </a:r>
          </a:p>
          <a:p>
            <a:pPr algn="just">
              <a:buFont typeface="Wingdings" panose="05000000000000000000" pitchFamily="2" charset="2"/>
              <a:buChar char="Ø"/>
            </a:pPr>
            <a:r>
              <a:rPr lang="lv-LV" sz="2600" dirty="0"/>
              <a:t>Emisiju gaisā novērtējumam izmantoti:</a:t>
            </a:r>
          </a:p>
          <a:p>
            <a:pPr algn="just"/>
            <a:r>
              <a:rPr lang="lv-LV" sz="2600" dirty="0">
                <a:effectLst/>
                <a:ea typeface="Calibri" panose="020F0502020204030204" pitchFamily="34" charset="0"/>
              </a:rPr>
              <a:t>SIA “</a:t>
            </a:r>
            <a:r>
              <a:rPr lang="lv-LV" sz="2600" dirty="0" err="1">
                <a:effectLst/>
                <a:ea typeface="Calibri" panose="020F0502020204030204" pitchFamily="34" charset="0"/>
              </a:rPr>
              <a:t>Ekosoft</a:t>
            </a:r>
            <a:r>
              <a:rPr lang="lv-LV" sz="2600" dirty="0">
                <a:effectLst/>
                <a:ea typeface="Calibri" panose="020F0502020204030204" pitchFamily="34" charset="0"/>
              </a:rPr>
              <a:t>” 2021. gadā izstrādātais SIA “Liepājas RAS” koģenerācijas iekārtu stacionāru piesārņojumu avotu emisijas limitu projekts;</a:t>
            </a:r>
          </a:p>
          <a:p>
            <a:pPr algn="just"/>
            <a:r>
              <a:rPr lang="lv-LV" sz="2600" dirty="0">
                <a:effectLst/>
                <a:ea typeface="Times New Roman" panose="02020603050405020304" pitchFamily="18" charset="0"/>
              </a:rPr>
              <a:t>Smaku koncentrācijas noteikšanai SIA “Latvijas Vides, ģeoloģijas un meteoroloģijas centrs” 2022. </a:t>
            </a:r>
            <a:r>
              <a:rPr lang="lv-LV" sz="2600" dirty="0">
                <a:ea typeface="Times New Roman" panose="02020603050405020304" pitchFamily="18" charset="0"/>
              </a:rPr>
              <a:t>gada 6. jūnija</a:t>
            </a:r>
            <a:r>
              <a:rPr lang="lv-LV" sz="2600" dirty="0">
                <a:effectLst/>
                <a:ea typeface="Times New Roman" panose="02020603050405020304" pitchFamily="18" charset="0"/>
              </a:rPr>
              <a:t> testēšanas pārskats.</a:t>
            </a:r>
            <a:endParaRPr lang="lv-LV" sz="2600"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35433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D996DE-7889-52BE-2678-032AE3658AD3}"/>
              </a:ext>
            </a:extLst>
          </p:cNvPr>
          <p:cNvSpPr>
            <a:spLocks noGrp="1"/>
          </p:cNvSpPr>
          <p:nvPr>
            <p:ph type="title"/>
          </p:nvPr>
        </p:nvSpPr>
        <p:spPr>
          <a:xfrm>
            <a:off x="838200" y="193965"/>
            <a:ext cx="10515600" cy="831271"/>
          </a:xfrm>
        </p:spPr>
        <p:txBody>
          <a:bodyPr>
            <a:normAutofit/>
          </a:bodyPr>
          <a:lstStyle/>
          <a:p>
            <a:pPr algn="ctr"/>
            <a:r>
              <a:rPr lang="lv-LV" sz="3200" b="1" dirty="0">
                <a:latin typeface="+mn-lt"/>
              </a:rPr>
              <a:t>Paredzētās darbības vietas piemērotība</a:t>
            </a:r>
            <a:endParaRPr lang="en-GB" sz="3200" dirty="0"/>
          </a:p>
        </p:txBody>
      </p:sp>
      <p:sp>
        <p:nvSpPr>
          <p:cNvPr id="3" name="Satura vietturis 2">
            <a:extLst>
              <a:ext uri="{FF2B5EF4-FFF2-40B4-BE49-F238E27FC236}">
                <a16:creationId xmlns:a16="http://schemas.microsoft.com/office/drawing/2014/main" id="{A19F5A5D-0D99-E20D-49A8-DB8DD6FEAFE9}"/>
              </a:ext>
            </a:extLst>
          </p:cNvPr>
          <p:cNvSpPr>
            <a:spLocks noGrp="1"/>
          </p:cNvSpPr>
          <p:nvPr>
            <p:ph idx="1"/>
          </p:nvPr>
        </p:nvSpPr>
        <p:spPr>
          <a:xfrm>
            <a:off x="838200" y="932873"/>
            <a:ext cx="10515600" cy="5731162"/>
          </a:xfrm>
        </p:spPr>
        <p:txBody>
          <a:bodyPr>
            <a:normAutofit lnSpcReduction="10000"/>
          </a:bodyPr>
          <a:lstStyle/>
          <a:p>
            <a:pPr marL="342900" lvl="0" indent="-342900" algn="just">
              <a:lnSpc>
                <a:spcPct val="107000"/>
              </a:lnSpc>
              <a:spcBef>
                <a:spcPts val="600"/>
              </a:spcBef>
              <a:spcAft>
                <a:spcPts val="600"/>
              </a:spcAft>
              <a:buFont typeface="Wingdings" panose="05000000000000000000" pitchFamily="2" charset="2"/>
              <a:buChar char=""/>
            </a:pPr>
            <a:r>
              <a:rPr lang="lv-LV" sz="2200" dirty="0">
                <a:solidFill>
                  <a:srgbClr val="000000"/>
                </a:solidFill>
                <a:effectLst/>
                <a:ea typeface="Calibri" panose="020F0502020204030204" pitchFamily="34" charset="0"/>
                <a:cs typeface="Times New Roman" panose="02020603050405020304" pitchFamily="18" charset="0"/>
              </a:rPr>
              <a:t>Plānotā darbība tiks veikta SIA "Liepājas RAS" apsaimniekotajā sadzīves atkritumu poligona "Ķīvītes" (SAP “Ķīvītes”) teritorijā, kas atrodas </a:t>
            </a:r>
            <a:r>
              <a:rPr lang="lv-LV" sz="2200" dirty="0">
                <a:solidFill>
                  <a:srgbClr val="000000"/>
                </a:solidFill>
                <a:effectLst/>
                <a:ea typeface="Times New Roman" panose="02020603050405020304" pitchFamily="18" charset="0"/>
                <a:cs typeface="Times New Roman" panose="02020603050405020304" pitchFamily="18" charset="0"/>
              </a:rPr>
              <a:t>Grobiņas pagastā, Dienvidkurzemes novadā</a:t>
            </a:r>
            <a:r>
              <a:rPr lang="lv-LV" sz="2200" dirty="0">
                <a:solidFill>
                  <a:srgbClr val="000000"/>
                </a:solidFill>
                <a:ea typeface="Times New Roman" panose="02020603050405020304" pitchFamily="18" charset="0"/>
                <a:cs typeface="Times New Roman" panose="02020603050405020304" pitchFamily="18" charset="0"/>
              </a:rPr>
              <a:t>;</a:t>
            </a:r>
            <a:endParaRPr lang="lv-LV" sz="2200" dirty="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
            </a:pPr>
            <a:r>
              <a:rPr lang="lv-LV" sz="2200" dirty="0">
                <a:solidFill>
                  <a:srgbClr val="000000"/>
                </a:solidFill>
                <a:effectLst/>
                <a:ea typeface="Calibri" panose="020F0502020204030204" pitchFamily="34" charset="0"/>
                <a:cs typeface="Times New Roman" panose="02020603050405020304" pitchFamily="18" charset="0"/>
              </a:rPr>
              <a:t>Poligona darbība un atkritumu apsaimniekošan</a:t>
            </a:r>
            <a:r>
              <a:rPr lang="en-US" sz="2200" dirty="0">
                <a:effectLst/>
                <a:ea typeface="Calibri" panose="020F0502020204030204" pitchFamily="34" charset="0"/>
                <a:cs typeface="Times New Roman" panose="02020603050405020304" pitchFamily="18" charset="0"/>
              </a:rPr>
              <a:t>a,</a:t>
            </a:r>
            <a:r>
              <a:rPr lang="lv-LV" sz="2200" dirty="0">
                <a:effectLst/>
                <a:ea typeface="Calibri" panose="020F0502020204030204" pitchFamily="34" charset="0"/>
                <a:cs typeface="Times New Roman" panose="02020603050405020304" pitchFamily="18" charset="0"/>
              </a:rPr>
              <a:t> </a:t>
            </a:r>
            <a:r>
              <a:rPr lang="lv-LV" sz="2200" dirty="0">
                <a:solidFill>
                  <a:srgbClr val="000000"/>
                </a:solidFill>
                <a:effectLst/>
                <a:ea typeface="Calibri" panose="020F0502020204030204" pitchFamily="34" charset="0"/>
                <a:cs typeface="Times New Roman" panose="02020603050405020304" pitchFamily="18" charset="0"/>
              </a:rPr>
              <a:t>un apglabāša</a:t>
            </a:r>
            <a:r>
              <a:rPr lang="lv-LV" sz="2200" dirty="0">
                <a:effectLst/>
                <a:ea typeface="Calibri" panose="020F0502020204030204" pitchFamily="34" charset="0"/>
                <a:cs typeface="Times New Roman" panose="02020603050405020304" pitchFamily="18" charset="0"/>
              </a:rPr>
              <a:t>n</a:t>
            </a:r>
            <a:r>
              <a:rPr lang="en-US" sz="2200" dirty="0">
                <a:ea typeface="Calibri" panose="020F0502020204030204" pitchFamily="34" charset="0"/>
                <a:cs typeface="Times New Roman" panose="02020603050405020304" pitchFamily="18" charset="0"/>
              </a:rPr>
              <a:t>a</a:t>
            </a:r>
            <a:r>
              <a:rPr lang="lv-LV" sz="2200" dirty="0">
                <a:effectLst/>
                <a:ea typeface="Calibri" panose="020F0502020204030204" pitchFamily="34" charset="0"/>
                <a:cs typeface="Times New Roman" panose="02020603050405020304" pitchFamily="18" charset="0"/>
              </a:rPr>
              <a:t> </a:t>
            </a:r>
            <a:r>
              <a:rPr lang="lv-LV" sz="2200" dirty="0">
                <a:solidFill>
                  <a:srgbClr val="000000"/>
                </a:solidFill>
                <a:effectLst/>
                <a:ea typeface="Calibri" panose="020F0502020204030204" pitchFamily="34" charset="0"/>
                <a:cs typeface="Times New Roman" panose="02020603050405020304" pitchFamily="18" charset="0"/>
              </a:rPr>
              <a:t>šajā teritorijā notiek  kopš 2004. gada;</a:t>
            </a:r>
            <a:endParaRPr lang="en-GB" sz="22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200" dirty="0">
                <a:effectLst/>
                <a:ea typeface="Calibri" panose="020F0502020204030204" pitchFamily="34" charset="0"/>
                <a:cs typeface="Times New Roman" panose="02020603050405020304" pitchFamily="18" charset="0"/>
              </a:rPr>
              <a:t>Paredzētā darbība atbilst teritorijas plānotajai (atļautajai) izmantošanai un uz to nav attiecināmi normatīvajos aktos noteiktie aprobežojumi;</a:t>
            </a:r>
            <a:endParaRPr lang="en-GB" sz="22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200" dirty="0">
                <a:effectLst/>
                <a:ea typeface="Calibri" panose="020F0502020204030204" pitchFamily="34" charset="0"/>
                <a:cs typeface="Times New Roman" panose="02020603050405020304" pitchFamily="18" charset="0"/>
              </a:rPr>
              <a:t>SAP “Ķīvītes” izveidots kā sadzīves atkritumu apglabāšanas poligons, kurā atbilstoši normatīvajos aktos noteiktajam tiek pieņemti un apsaimniekoti Dienvidkurzemes atkritumu apsaimniekošanas reģionā veidojošies atkritumi;</a:t>
            </a:r>
            <a:endParaRPr lang="en-GB" sz="22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200" dirty="0">
                <a:effectLst/>
                <a:ea typeface="Calibri" panose="020F0502020204030204" pitchFamily="34" charset="0"/>
                <a:cs typeface="Times New Roman" panose="02020603050405020304" pitchFamily="18" charset="0"/>
              </a:rPr>
              <a:t>Ir izveidota atbilstoša atkritumu apsaimniekošanas, tai skaitā apstrādes un </a:t>
            </a:r>
            <a:r>
              <a:rPr lang="lv-LV" sz="2200" dirty="0">
                <a:ea typeface="Calibri" panose="020F0502020204030204" pitchFamily="34" charset="0"/>
                <a:cs typeface="Times New Roman" panose="02020603050405020304" pitchFamily="18" charset="0"/>
              </a:rPr>
              <a:t>ap</a:t>
            </a:r>
            <a:r>
              <a:rPr lang="lv-LV" sz="2200" dirty="0">
                <a:effectLst/>
                <a:ea typeface="Calibri" panose="020F0502020204030204" pitchFamily="34" charset="0"/>
                <a:cs typeface="Times New Roman" panose="02020603050405020304" pitchFamily="18" charset="0"/>
              </a:rPr>
              <a:t>glabāšanas infrastruktūra. Atkritumu poligonā ir nodrošināta vides aizsardzības pasākumu īstenošana, tai skaitā infiltrāta savākšana un attīrīšana, atkritumu gāzes savākšana un turpmākā izmantošana elektroenerģijas un siltumenerģijas ražošanai, atkritumu priekšapstrāde un šķirošana u.c.;</a:t>
            </a:r>
            <a:endParaRPr lang="en-GB" sz="22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6316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AE5F42-F9D7-C018-212A-D26C2E0B88CC}"/>
              </a:ext>
            </a:extLst>
          </p:cNvPr>
          <p:cNvSpPr>
            <a:spLocks noGrp="1"/>
          </p:cNvSpPr>
          <p:nvPr>
            <p:ph type="title"/>
          </p:nvPr>
        </p:nvSpPr>
        <p:spPr>
          <a:xfrm>
            <a:off x="838200" y="258619"/>
            <a:ext cx="10515600" cy="812799"/>
          </a:xfrm>
        </p:spPr>
        <p:txBody>
          <a:bodyPr>
            <a:normAutofit/>
          </a:bodyPr>
          <a:lstStyle/>
          <a:p>
            <a:pPr algn="ctr"/>
            <a:r>
              <a:rPr lang="lv-LV" sz="3200" b="1" dirty="0">
                <a:latin typeface="+mn-lt"/>
              </a:rPr>
              <a:t>Paredzētās darbības vietas piemērotība</a:t>
            </a:r>
            <a:endParaRPr lang="en-GB" sz="3200" dirty="0"/>
          </a:p>
        </p:txBody>
      </p:sp>
      <p:sp>
        <p:nvSpPr>
          <p:cNvPr id="3" name="Satura vietturis 2">
            <a:extLst>
              <a:ext uri="{FF2B5EF4-FFF2-40B4-BE49-F238E27FC236}">
                <a16:creationId xmlns:a16="http://schemas.microsoft.com/office/drawing/2014/main" id="{96AA7A88-D230-910C-25D4-22FCE4603600}"/>
              </a:ext>
            </a:extLst>
          </p:cNvPr>
          <p:cNvSpPr>
            <a:spLocks noGrp="1"/>
          </p:cNvSpPr>
          <p:nvPr>
            <p:ph idx="1"/>
          </p:nvPr>
        </p:nvSpPr>
        <p:spPr>
          <a:xfrm>
            <a:off x="838200" y="1071418"/>
            <a:ext cx="10515600" cy="5283200"/>
          </a:xfrm>
        </p:spPr>
        <p:txBody>
          <a:bodyPr>
            <a:normAutofit fontScale="92500" lnSpcReduction="10000"/>
          </a:bodyPr>
          <a:lstStyle/>
          <a:p>
            <a:pPr marL="342900" lvl="0" indent="-342900" algn="just">
              <a:lnSpc>
                <a:spcPct val="107000"/>
              </a:lnSpc>
              <a:buFont typeface="Wingdings" panose="05000000000000000000" pitchFamily="2" charset="2"/>
              <a:buChar char=""/>
            </a:pPr>
            <a:r>
              <a:rPr lang="lv-LV" sz="2200" dirty="0">
                <a:effectLst/>
                <a:ea typeface="Calibri" panose="020F0502020204030204" pitchFamily="34" charset="0"/>
                <a:cs typeface="Times New Roman" panose="02020603050405020304" pitchFamily="18" charset="0"/>
              </a:rPr>
              <a:t>SIA “Liepājs RAS” ir izsniegta A kategorijas piesārņojošas darbības atļauja. SAP “Ķīvītes” poligona darbība atbilst normatīvajos aktos un A kategorijas piesārņojošas darbības atļaujā izvirzītajiem nosacījumiem, tai skaitā emisijas ārpus poligona teritorijas nepārsniedz normatīvajos aktos noteiktās robežvērtības</a:t>
            </a:r>
            <a:r>
              <a:rPr lang="lv-LV" sz="2200" dirty="0">
                <a:ea typeface="Calibri" panose="020F0502020204030204" pitchFamily="34" charset="0"/>
                <a:cs typeface="Times New Roman" panose="02020603050405020304" pitchFamily="18" charset="0"/>
              </a:rPr>
              <a:t>;</a:t>
            </a:r>
            <a:endParaRPr lang="en-GB" sz="22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200" dirty="0">
                <a:effectLst/>
                <a:ea typeface="Calibri" panose="020F0502020204030204" pitchFamily="34" charset="0"/>
                <a:cs typeface="Times New Roman" panose="02020603050405020304" pitchFamily="18" charset="0"/>
              </a:rPr>
              <a:t>Jaunās Krātuves ierīkošana nerada izmaiņas pašreizējā atkritumu pieņemšanas, šķirošanas un nodošanas deponēšanai sistēmā. Izmainās tikai apglabāšanas vieta un transporta ceļš no atkritumu šķirošanas rūpnīcas uz deponēšanas vietu</a:t>
            </a:r>
            <a:r>
              <a:rPr lang="lv-LV" sz="2200" dirty="0">
                <a:ea typeface="Calibri" panose="020F0502020204030204" pitchFamily="34" charset="0"/>
                <a:cs typeface="Times New Roman" panose="02020603050405020304" pitchFamily="18" charset="0"/>
              </a:rPr>
              <a:t>;</a:t>
            </a:r>
            <a:endParaRPr lang="en-GB" sz="22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
              <a:tabLst>
                <a:tab pos="685800" algn="l"/>
              </a:tabLst>
            </a:pPr>
            <a:r>
              <a:rPr lang="lv-LV" sz="2200" dirty="0">
                <a:effectLst/>
                <a:ea typeface="Calibri" panose="020F0502020204030204" pitchFamily="34" charset="0"/>
                <a:cs typeface="Calibri" panose="020F0502020204030204" pitchFamily="34" charset="0"/>
              </a:rPr>
              <a:t>Uzglabāšanas/kompostēšanas laukums paredzēts dalīti vāktu dārzu un parku atkritumu - bioloģisko atkritumu uzglabāšanai, laukumā tiks uzglabāts no fermentācijas rūpnīcas sagatavotais komposta materiāls pirms tā turpmākās izmantošanas, kā arī šajā laukumā var tik īslaicīgi uzglabāti būvniec</a:t>
            </a:r>
            <a:r>
              <a:rPr lang="lv-LV" sz="2200" dirty="0">
                <a:ea typeface="Calibri" panose="020F0502020204030204" pitchFamily="34" charset="0"/>
                <a:cs typeface="Calibri" panose="020F0502020204030204" pitchFamily="34" charset="0"/>
              </a:rPr>
              <a:t>ības atkritumi</a:t>
            </a:r>
            <a:r>
              <a:rPr lang="lv-LV" sz="2200" dirty="0">
                <a:effectLst/>
                <a:ea typeface="Calibri" panose="020F0502020204030204" pitchFamily="34" charset="0"/>
                <a:cs typeface="Calibri" panose="020F0502020204030204" pitchFamily="34" charset="0"/>
              </a:rPr>
              <a:t> un cita veida inertais materiāls;</a:t>
            </a:r>
            <a:endParaRPr lang="en-GB" sz="22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200" dirty="0">
                <a:effectLst/>
                <a:ea typeface="Calibri" panose="020F0502020204030204" pitchFamily="34" charset="0"/>
                <a:cs typeface="Times New Roman" panose="02020603050405020304" pitchFamily="18" charset="0"/>
              </a:rPr>
              <a:t>Neizveidojot jaunu atkritumu apglabāšanas krātuvi, poligona kapacitāte tuvākajos gados būs izsmelta un būs nepieciešams veidot jaunu sadzīves atkritumu poligonu Dienvidkurzemes reģiona teritorijās radušos atkritumu apsaimniekošanai, vai arī tiks apdraudēta atkritumu apsaimniekošanas realizācija Dienvidkurzemes atkritumu apsaimniekošanas reģionā</a:t>
            </a:r>
            <a:r>
              <a:rPr lang="lv-LV" sz="2200" dirty="0">
                <a:ea typeface="Calibri" panose="020F0502020204030204" pitchFamily="34" charset="0"/>
                <a:cs typeface="Times New Roman" panose="02020603050405020304" pitchFamily="18" charset="0"/>
              </a:rPr>
              <a:t>;</a:t>
            </a:r>
            <a:endParaRPr lang="en-GB" sz="22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50007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1AC7DBA-E7C6-F237-B80A-A7C3AD9D1879}"/>
              </a:ext>
            </a:extLst>
          </p:cNvPr>
          <p:cNvSpPr>
            <a:spLocks noGrp="1"/>
          </p:cNvSpPr>
          <p:nvPr>
            <p:ph type="title"/>
          </p:nvPr>
        </p:nvSpPr>
        <p:spPr>
          <a:xfrm>
            <a:off x="838200" y="365126"/>
            <a:ext cx="10515600" cy="475384"/>
          </a:xfrm>
        </p:spPr>
        <p:txBody>
          <a:bodyPr>
            <a:normAutofit fontScale="90000"/>
          </a:bodyPr>
          <a:lstStyle/>
          <a:p>
            <a:pPr algn="ctr"/>
            <a:r>
              <a:rPr lang="lv-LV" sz="3200" b="1" dirty="0">
                <a:latin typeface="+mn-lt"/>
              </a:rPr>
              <a:t>Paredzētās darbības vietas piemērotība</a:t>
            </a:r>
            <a:endParaRPr lang="en-GB" sz="3200" dirty="0"/>
          </a:p>
        </p:txBody>
      </p:sp>
      <p:sp>
        <p:nvSpPr>
          <p:cNvPr id="3" name="Satura vietturis 2">
            <a:extLst>
              <a:ext uri="{FF2B5EF4-FFF2-40B4-BE49-F238E27FC236}">
                <a16:creationId xmlns:a16="http://schemas.microsoft.com/office/drawing/2014/main" id="{786362F9-97EA-36DC-9DC3-FC27CDAAF409}"/>
              </a:ext>
            </a:extLst>
          </p:cNvPr>
          <p:cNvSpPr>
            <a:spLocks noGrp="1"/>
          </p:cNvSpPr>
          <p:nvPr>
            <p:ph sz="half" idx="1"/>
          </p:nvPr>
        </p:nvSpPr>
        <p:spPr>
          <a:xfrm>
            <a:off x="304911" y="840510"/>
            <a:ext cx="5791089" cy="5652364"/>
          </a:xfrm>
        </p:spPr>
        <p:txBody>
          <a:bodyPr>
            <a:noAutofit/>
          </a:bodyPr>
          <a:lstStyle/>
          <a:p>
            <a:pPr marL="342900" lvl="0" indent="-342900" algn="just">
              <a:lnSpc>
                <a:spcPct val="107000"/>
              </a:lnSpc>
              <a:spcBef>
                <a:spcPts val="600"/>
              </a:spcBef>
              <a:spcAft>
                <a:spcPts val="600"/>
              </a:spcAft>
              <a:buFont typeface="Wingdings" panose="05000000000000000000" pitchFamily="2" charset="2"/>
              <a:buChar char=""/>
            </a:pPr>
            <a:r>
              <a:rPr lang="lv-LV"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Plānotā darbība tiks veikta SIA "Liepājas RAS" apsaimniekotajā sadzīves atkritumu poligona "Ķīvītes" (SAP “Ķīvītes”) teritorijā, kas atrodas </a:t>
            </a:r>
            <a:r>
              <a:rPr lang="lv-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Grobiņas pagastā, Dienvidkurzemes novadā</a:t>
            </a:r>
            <a:r>
              <a:rPr lang="lv-LV"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Poligona darbība un atkritumu apsaimniekošanu un apglabāšanu šajā teritorijā notiek jau kopš 2004. gada;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2000" dirty="0">
                <a:effectLst/>
                <a:latin typeface="Calibri" panose="020F0502020204030204" pitchFamily="34" charset="0"/>
                <a:ea typeface="Calibri" panose="020F0502020204030204" pitchFamily="34" charset="0"/>
                <a:cs typeface="Calibri" panose="020F0502020204030204" pitchFamily="34" charset="0"/>
              </a:rPr>
              <a:t>Paredzētā darbība atbilst teritorijas plānotajai (atļautajai) izmantošanai un uz to nav attiecināmi normatīvajos aktos noteikti aprobežojumi;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800"/>
              </a:spcAft>
              <a:buFont typeface="Wingdings" panose="05000000000000000000" pitchFamily="2" charset="2"/>
              <a:buChar char=""/>
            </a:pPr>
            <a:r>
              <a:rPr lang="lv-LV" sz="2000" dirty="0">
                <a:effectLst/>
                <a:latin typeface="Calibri" panose="020F0502020204030204" pitchFamily="34" charset="0"/>
                <a:ea typeface="Calibri" panose="020F0502020204030204" pitchFamily="34" charset="0"/>
                <a:cs typeface="Calibri" panose="020F0502020204030204" pitchFamily="34" charset="0"/>
              </a:rPr>
              <a:t>SAP “Ķīvītes” izveidots kā sadzīves atkritumu apglabāšanas poligons, kurā atbilstoši normatīvajos aktos noteiktajam tiek pieņemti un apsaimniekoti Dienvidkurzemes (iepriekš Liepājas) atkritumu apsaimniekošanas reģionā veidojošies atkritumi.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sp>
        <p:nvSpPr>
          <p:cNvPr id="4" name="Satura vietturis 3">
            <a:extLst>
              <a:ext uri="{FF2B5EF4-FFF2-40B4-BE49-F238E27FC236}">
                <a16:creationId xmlns:a16="http://schemas.microsoft.com/office/drawing/2014/main" id="{6D78B09A-2BF7-19A7-5D89-A1098860A91D}"/>
              </a:ext>
            </a:extLst>
          </p:cNvPr>
          <p:cNvSpPr>
            <a:spLocks noGrp="1"/>
          </p:cNvSpPr>
          <p:nvPr>
            <p:ph sz="half" idx="2"/>
          </p:nvPr>
        </p:nvSpPr>
        <p:spPr>
          <a:xfrm>
            <a:off x="6172198" y="1825624"/>
            <a:ext cx="6019801" cy="4561320"/>
          </a:xfrm>
        </p:spPr>
        <p:txBody>
          <a:bodyPr>
            <a:normAutofit fontScale="92500"/>
          </a:bodyPr>
          <a:lstStyle/>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sz="1800" b="1" dirty="0">
              <a:effectLst/>
              <a:latin typeface="Calibri" panose="020F0502020204030204" pitchFamily="34" charset="0"/>
              <a:ea typeface="Calibri" panose="020F0502020204030204" pitchFamily="34" charset="0"/>
            </a:endParaRPr>
          </a:p>
          <a:p>
            <a:pPr marL="0" indent="0">
              <a:buNone/>
            </a:pPr>
            <a:r>
              <a:rPr lang="lv-LV" sz="1800" b="1" dirty="0">
                <a:effectLst/>
                <a:latin typeface="Calibri" panose="020F0502020204030204" pitchFamily="34" charset="0"/>
                <a:ea typeface="Calibri" panose="020F0502020204030204" pitchFamily="34" charset="0"/>
              </a:rPr>
              <a:t>Dienvidkurzemes atkritumu apsaimniekošanas reģiona teritorija </a:t>
            </a:r>
            <a:endParaRPr lang="en-GB" dirty="0"/>
          </a:p>
        </p:txBody>
      </p:sp>
      <p:pic>
        <p:nvPicPr>
          <p:cNvPr id="6" name="Attēls 5">
            <a:extLst>
              <a:ext uri="{FF2B5EF4-FFF2-40B4-BE49-F238E27FC236}">
                <a16:creationId xmlns:a16="http://schemas.microsoft.com/office/drawing/2014/main" id="{3F286512-D496-8661-DCEA-D2BA7608C5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6023" y="1126837"/>
            <a:ext cx="5714889" cy="47763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2700"/>
          </a:effectLst>
        </p:spPr>
      </p:pic>
    </p:spTree>
    <p:extLst>
      <p:ext uri="{BB962C8B-B14F-4D97-AF65-F5344CB8AC3E}">
        <p14:creationId xmlns:p14="http://schemas.microsoft.com/office/powerpoint/2010/main" val="24916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EAD9BCC-BBEB-1A13-9B21-B884708E00FA}"/>
              </a:ext>
            </a:extLst>
          </p:cNvPr>
          <p:cNvSpPr>
            <a:spLocks noGrp="1"/>
          </p:cNvSpPr>
          <p:nvPr>
            <p:ph type="title"/>
          </p:nvPr>
        </p:nvSpPr>
        <p:spPr>
          <a:xfrm>
            <a:off x="838200" y="365126"/>
            <a:ext cx="10515600" cy="937202"/>
          </a:xfrm>
        </p:spPr>
        <p:txBody>
          <a:bodyPr>
            <a:normAutofit/>
          </a:bodyPr>
          <a:lstStyle/>
          <a:p>
            <a:pPr algn="ctr"/>
            <a:r>
              <a:rPr lang="lv-LV" sz="3200" b="1" dirty="0">
                <a:latin typeface="+mn-lt"/>
              </a:rPr>
              <a:t>SAP </a:t>
            </a:r>
            <a:r>
              <a:rPr lang="lv-LV" sz="3200" dirty="0">
                <a:effectLst/>
                <a:latin typeface="+mn-lt"/>
                <a:ea typeface="Calibri" panose="020F0502020204030204" pitchFamily="34" charset="0"/>
                <a:cs typeface="Calibri" panose="020F0502020204030204" pitchFamily="34" charset="0"/>
              </a:rPr>
              <a:t>“</a:t>
            </a:r>
            <a:r>
              <a:rPr lang="lv-LV" sz="3200" b="1" dirty="0">
                <a:latin typeface="+mn-lt"/>
              </a:rPr>
              <a:t>Ķīvītes</a:t>
            </a:r>
            <a:r>
              <a:rPr lang="lv-LV" sz="3200" dirty="0">
                <a:effectLst/>
                <a:latin typeface="+mn-lt"/>
                <a:ea typeface="Calibri" panose="020F0502020204030204" pitchFamily="34" charset="0"/>
                <a:cs typeface="Calibri" panose="020F0502020204030204" pitchFamily="34" charset="0"/>
              </a:rPr>
              <a:t>”</a:t>
            </a:r>
            <a:r>
              <a:rPr lang="lv-LV" sz="3200" b="1" dirty="0">
                <a:latin typeface="+mn-lt"/>
              </a:rPr>
              <a:t> piegulošās teritorijas</a:t>
            </a:r>
            <a:endParaRPr lang="en-GB" sz="3200" dirty="0">
              <a:latin typeface="+mn-lt"/>
            </a:endParaRPr>
          </a:p>
        </p:txBody>
      </p:sp>
      <p:sp>
        <p:nvSpPr>
          <p:cNvPr id="3" name="Satura vietturis 2">
            <a:extLst>
              <a:ext uri="{FF2B5EF4-FFF2-40B4-BE49-F238E27FC236}">
                <a16:creationId xmlns:a16="http://schemas.microsoft.com/office/drawing/2014/main" id="{D8734732-1E9F-4056-EB1D-9BE3EEB29D2B}"/>
              </a:ext>
            </a:extLst>
          </p:cNvPr>
          <p:cNvSpPr>
            <a:spLocks noGrp="1"/>
          </p:cNvSpPr>
          <p:nvPr>
            <p:ph idx="1"/>
          </p:nvPr>
        </p:nvSpPr>
        <p:spPr>
          <a:xfrm>
            <a:off x="838200" y="1108364"/>
            <a:ext cx="10515600" cy="5310909"/>
          </a:xfrm>
        </p:spPr>
        <p:txBody>
          <a:bodyPr/>
          <a:lstStyle/>
          <a:p>
            <a:pPr lvl="0" algn="just">
              <a:lnSpc>
                <a:spcPct val="107000"/>
              </a:lnSpc>
              <a:spcAft>
                <a:spcPts val="800"/>
              </a:spcAft>
              <a:buFont typeface="Wingdings" panose="05000000000000000000" pitchFamily="2" charset="2"/>
              <a:buChar char="Ø"/>
              <a:tabLst>
                <a:tab pos="457200" algn="l"/>
              </a:tabLst>
            </a:pPr>
            <a:r>
              <a:rPr lang="lv-LV" sz="2200" dirty="0">
                <a:effectLst/>
                <a:ea typeface="Calibri" panose="020F0502020204030204" pitchFamily="34" charset="0"/>
                <a:cs typeface="Times New Roman" panose="02020603050405020304" pitchFamily="18" charset="0"/>
              </a:rPr>
              <a:t>Atbilstoši </a:t>
            </a:r>
            <a:r>
              <a:rPr lang="lv-LV" sz="2200" dirty="0">
                <a:effectLst/>
                <a:ea typeface="Calibri" panose="020F0502020204030204" pitchFamily="34" charset="0"/>
                <a:cs typeface="Calibri" panose="020F0502020204030204" pitchFamily="34" charset="0"/>
              </a:rPr>
              <a:t>“Grobiņas novada teritorijas plānojumam 2014. - 2025. gadam” </a:t>
            </a:r>
            <a:r>
              <a:rPr lang="lv-LV" sz="2200" dirty="0">
                <a:effectLst/>
                <a:ea typeface="Calibri" panose="020F0502020204030204" pitchFamily="34" charset="0"/>
                <a:cs typeface="Times New Roman" panose="02020603050405020304" pitchFamily="18" charset="0"/>
              </a:rPr>
              <a:t> darbības vieta</a:t>
            </a:r>
            <a:r>
              <a:rPr lang="lv-LV" sz="2200" dirty="0">
                <a:effectLst/>
                <a:ea typeface="Calibri" panose="020F0502020204030204" pitchFamily="34" charset="0"/>
                <a:cs typeface="Calibri" panose="020F0502020204030204" pitchFamily="34" charset="0"/>
              </a:rPr>
              <a:t> ir iekļauta L-3 </a:t>
            </a:r>
            <a:r>
              <a:rPr lang="lv-LV" sz="2200" dirty="0" err="1">
                <a:effectLst/>
                <a:ea typeface="Calibri" panose="020F0502020204030204" pitchFamily="34" charset="0"/>
                <a:cs typeface="Calibri" panose="020F0502020204030204" pitchFamily="34" charset="0"/>
              </a:rPr>
              <a:t>apakšzonējumā</a:t>
            </a:r>
            <a:r>
              <a:rPr lang="lv-LV" sz="2200" dirty="0">
                <a:effectLst/>
                <a:ea typeface="Calibri" panose="020F0502020204030204" pitchFamily="34" charset="0"/>
                <a:cs typeface="Calibri" panose="020F0502020204030204" pitchFamily="34" charset="0"/>
              </a:rPr>
              <a:t>, kuras izmantošanas mērķis ir sadzīves atkritumu un bioloģiskās pārstrādes un inerto atkritumu poligons “Ķīvītes”;</a:t>
            </a:r>
            <a:endParaRPr lang="en-GB" sz="22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Ø"/>
              <a:tabLst>
                <a:tab pos="457200" algn="l"/>
              </a:tabLst>
            </a:pPr>
            <a:r>
              <a:rPr lang="lv-LV" sz="2200" dirty="0">
                <a:effectLst/>
                <a:ea typeface="Calibri" panose="020F0502020204030204" pitchFamily="34" charset="0"/>
                <a:cs typeface="Calibri" panose="020F0502020204030204" pitchFamily="34" charset="0"/>
              </a:rPr>
              <a:t>Poligons ziemeļos un dienvidrietumu daļā robežojas ar mežu teritorijām, austrumu daļā ar lauksaimniecībā izmantojamām zemēm;</a:t>
            </a:r>
            <a:endParaRPr lang="en-GB" sz="22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Ø"/>
              <a:tabLst>
                <a:tab pos="457200" algn="l"/>
              </a:tabLst>
            </a:pPr>
            <a:r>
              <a:rPr lang="lv-LV" sz="2200" dirty="0">
                <a:effectLst/>
                <a:ea typeface="Calibri" panose="020F0502020204030204" pitchFamily="34" charset="0"/>
                <a:cs typeface="Calibri" panose="020F0502020204030204" pitchFamily="34" charset="0"/>
              </a:rPr>
              <a:t>Tuvākās dzīvojamās mājas atrodas 400 - 550 m attālumā (“</a:t>
            </a:r>
            <a:r>
              <a:rPr lang="lv-LV" sz="2200" dirty="0" err="1">
                <a:effectLst/>
                <a:ea typeface="Calibri" panose="020F0502020204030204" pitchFamily="34" charset="0"/>
                <a:cs typeface="Calibri" panose="020F0502020204030204" pitchFamily="34" charset="0"/>
              </a:rPr>
              <a:t>Vilteri</a:t>
            </a:r>
            <a:r>
              <a:rPr lang="lv-LV" sz="2200" dirty="0">
                <a:effectLst/>
                <a:ea typeface="Calibri" panose="020F0502020204030204" pitchFamily="34" charset="0"/>
                <a:cs typeface="Calibri" panose="020F0502020204030204" pitchFamily="34" charset="0"/>
              </a:rPr>
              <a:t>”, “Kālīši”) no poligona robežas;</a:t>
            </a:r>
            <a:endParaRPr lang="en-GB" sz="22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Ø"/>
              <a:tabLst>
                <a:tab pos="457200" algn="l"/>
              </a:tabLst>
            </a:pPr>
            <a:r>
              <a:rPr lang="lv-LV" sz="2200" dirty="0">
                <a:effectLst/>
                <a:ea typeface="Calibri" panose="020F0502020204030204" pitchFamily="34" charset="0"/>
                <a:cs typeface="Times New Roman" panose="02020603050405020304" pitchFamily="18" charset="0"/>
              </a:rPr>
              <a:t>Tuvākā apdzīvotā vieta ir Grobiņas pilsēta,  kas atrodas aptuveni 3 km attālumā uz ziemeļiem.</a:t>
            </a:r>
            <a:endParaRPr lang="en-GB" sz="22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0214027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3375</Words>
  <Application>Microsoft Office PowerPoint</Application>
  <PresentationFormat>Platekrāna</PresentationFormat>
  <Paragraphs>221</Paragraphs>
  <Slides>23</Slides>
  <Notes>1</Notes>
  <HiddenSlides>0</HiddenSlides>
  <MMClips>0</MMClips>
  <ScaleCrop>false</ScaleCrop>
  <HeadingPairs>
    <vt:vector size="8" baseType="variant">
      <vt:variant>
        <vt:lpstr>Lietotie fonti</vt:lpstr>
      </vt:variant>
      <vt:variant>
        <vt:i4>5</vt:i4>
      </vt:variant>
      <vt:variant>
        <vt:lpstr>Dizains</vt:lpstr>
      </vt:variant>
      <vt:variant>
        <vt:i4>1</vt:i4>
      </vt:variant>
      <vt:variant>
        <vt:lpstr>Iegulti OLE serveri</vt:lpstr>
      </vt:variant>
      <vt:variant>
        <vt:i4>1</vt:i4>
      </vt:variant>
      <vt:variant>
        <vt:lpstr>Slaidu virsraksti</vt:lpstr>
      </vt:variant>
      <vt:variant>
        <vt:i4>23</vt:i4>
      </vt:variant>
    </vt:vector>
  </HeadingPairs>
  <TitlesOfParts>
    <vt:vector size="30" baseType="lpstr">
      <vt:lpstr>Arial</vt:lpstr>
      <vt:lpstr>Calibri</vt:lpstr>
      <vt:lpstr>Calibri Light</vt:lpstr>
      <vt:lpstr>Times New Roman</vt:lpstr>
      <vt:lpstr>Wingdings</vt:lpstr>
      <vt:lpstr>Office dizains</vt:lpstr>
      <vt:lpstr>Unknown</vt:lpstr>
      <vt:lpstr>       JAUNAS ATKRITUMU APGLABĀŠANAS KRĀTUVES  UN ATKRITUMU UZGLABĀŠANAS UN KOMPOSTĒŠANAS LAUKUMA IZVEIDE  SADZĪVES ATKRITUMU POLIGONA “ĶĪVĪTES” TERITORIJĀ,  NEKUSTAMAJĀ ĪPAŠUMĀ “ĶĪVĪTES” GROBIŅAS PAGASTĀ, dienvidkurzemes NOVADĀ  Ietekmes uz vidi novērtējuma ziņojuma  sabiedriskā apspriešana </vt:lpstr>
      <vt:lpstr>Vispārīga informācija</vt:lpstr>
      <vt:lpstr>    Paredzētās darbības atrašanās vieta </vt:lpstr>
      <vt:lpstr>Ietekmes uz vidi novērtējuma procedūra</vt:lpstr>
      <vt:lpstr>Ietekmes uz vidi novērtējuma veikšana</vt:lpstr>
      <vt:lpstr>Paredzētās darbības vietas piemērotība</vt:lpstr>
      <vt:lpstr>Paredzētās darbības vietas piemērotība</vt:lpstr>
      <vt:lpstr>Paredzētās darbības vietas piemērotība</vt:lpstr>
      <vt:lpstr>SAP “Ķīvītes” piegulošās teritorijas</vt:lpstr>
      <vt:lpstr>SAP «Ķīvītes»</vt:lpstr>
      <vt:lpstr>SAP “Ķīvītes” esošo un plānoto infrastruktūras objektu izvietojuma shēma</vt:lpstr>
      <vt:lpstr>Esošās infrastruktūras raksturojums</vt:lpstr>
      <vt:lpstr>Paredzētās darbības raksturojums </vt:lpstr>
      <vt:lpstr>Jaunās atkritumu apglabāšanas krātuves izveide</vt:lpstr>
      <vt:lpstr> Uzglabāšanas un kompostēšanas laukums, tā izveide </vt:lpstr>
      <vt:lpstr>Alternatīvie risinājumi</vt:lpstr>
      <vt:lpstr>PowerPoint prezentācija</vt:lpstr>
      <vt:lpstr>Būtiskākās prognozējamās ietekmes</vt:lpstr>
      <vt:lpstr>Būtiskākās prognozējamās ietekmes</vt:lpstr>
      <vt:lpstr>Pasākumi ietekmes uz vidi samazināšanai būvniecības fāzē</vt:lpstr>
      <vt:lpstr>Pasākumi ietekmes uz vidi samazināšanai ekspluatācijas fāzē </vt:lpstr>
      <vt:lpstr>Informācija par sabiedriskās apspriešanas laiku </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JAUNAS ATKRITUMU APGLABĀŠANAS KRĀTUVES  UN ATKRITUMU UZGLABĀŠANAS UN KOMPOSTĒŠANAS LAUKUMA IZVEIDE  SADZĪVES ATKRITUMU POLIGONA “ĶĪVĪTES” TERITORIJĀ,  NEKUSTAMAJĀ ĪPAŠUMĀ “ĶĪVĪTES” GROBIŅAS PAGASTĀ, dienvidkurzemes NOVADĀ  Ietekmes uz vidi novērtējuma ziņojuma  sabiedriskā apspriešana</dc:title>
  <dc:creator>Kristīne Liepiņa</dc:creator>
  <cp:lastModifiedBy>Kristīne Liepiņa</cp:lastModifiedBy>
  <cp:revision>33</cp:revision>
  <cp:lastPrinted>2023-01-10T11:05:42Z</cp:lastPrinted>
  <dcterms:created xsi:type="dcterms:W3CDTF">2023-01-09T10:15:45Z</dcterms:created>
  <dcterms:modified xsi:type="dcterms:W3CDTF">2023-01-11T10:25:32Z</dcterms:modified>
</cp:coreProperties>
</file>