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08" r:id="rId1"/>
  </p:sldMasterIdLst>
  <p:notesMasterIdLst>
    <p:notesMasterId r:id="rId25"/>
  </p:notesMasterIdLst>
  <p:handoutMasterIdLst>
    <p:handoutMasterId r:id="rId26"/>
  </p:handoutMasterIdLst>
  <p:sldIdLst>
    <p:sldId id="256" r:id="rId2"/>
    <p:sldId id="336" r:id="rId3"/>
    <p:sldId id="338" r:id="rId4"/>
    <p:sldId id="339" r:id="rId5"/>
    <p:sldId id="340" r:id="rId6"/>
    <p:sldId id="341" r:id="rId7"/>
    <p:sldId id="342" r:id="rId8"/>
    <p:sldId id="343" r:id="rId9"/>
    <p:sldId id="345" r:id="rId10"/>
    <p:sldId id="347" r:id="rId11"/>
    <p:sldId id="346" r:id="rId12"/>
    <p:sldId id="353" r:id="rId13"/>
    <p:sldId id="354" r:id="rId14"/>
    <p:sldId id="355" r:id="rId15"/>
    <p:sldId id="356" r:id="rId16"/>
    <p:sldId id="357" r:id="rId17"/>
    <p:sldId id="358" r:id="rId18"/>
    <p:sldId id="350" r:id="rId19"/>
    <p:sldId id="349" r:id="rId20"/>
    <p:sldId id="352" r:id="rId21"/>
    <p:sldId id="348" r:id="rId22"/>
    <p:sldId id="351" r:id="rId23"/>
    <p:sldId id="303" r:id="rId24"/>
  </p:sldIdLst>
  <p:sldSz cx="9144000" cy="6858000" type="screen4x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D21CCD3-7659-40BB-8F80-457E0C4F3F81}">
          <p14:sldIdLst>
            <p14:sldId id="256"/>
            <p14:sldId id="336"/>
            <p14:sldId id="338"/>
            <p14:sldId id="339"/>
            <p14:sldId id="340"/>
            <p14:sldId id="341"/>
            <p14:sldId id="342"/>
            <p14:sldId id="343"/>
            <p14:sldId id="345"/>
            <p14:sldId id="347"/>
            <p14:sldId id="346"/>
            <p14:sldId id="353"/>
            <p14:sldId id="354"/>
            <p14:sldId id="355"/>
            <p14:sldId id="356"/>
            <p14:sldId id="357"/>
            <p14:sldId id="358"/>
            <p14:sldId id="350"/>
            <p14:sldId id="349"/>
            <p14:sldId id="352"/>
            <p14:sldId id="348"/>
            <p14:sldId id="351"/>
            <p14:sldId id="303"/>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94" autoAdjust="0"/>
    <p:restoredTop sz="92337" autoAdjust="0"/>
  </p:normalViewPr>
  <p:slideViewPr>
    <p:cSldViewPr snapToGrid="0">
      <p:cViewPr>
        <p:scale>
          <a:sx n="130" d="100"/>
          <a:sy n="130" d="100"/>
        </p:scale>
        <p:origin x="1380" y="-10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fs3.geoconsultants.lv\geo_data\PROJEKTI\ATKRITUMI\V_RAAP\@VRAAP_aprekini_18.0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fs3.geoconsultants.lv\geo_data\PROJEKTI\ATKRITUMI\V_RAAP\@VRAAP_aprekini_18.0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229378370323919"/>
          <c:y val="0.12059853577497405"/>
          <c:w val="0.7489482311628971"/>
          <c:h val="0.72394369547669424"/>
        </c:manualLayout>
      </c:layout>
      <c:pie3DChart>
        <c:varyColors val="1"/>
        <c:ser>
          <c:idx val="0"/>
          <c:order val="0"/>
          <c:tx>
            <c:strRef>
              <c:f>'Kopsav 07.07. '!$I$21</c:f>
              <c:strCache>
                <c:ptCount val="1"/>
                <c:pt idx="0">
                  <c:v>tonnas</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34A7-4A6C-9290-5603DE5AD187}"/>
              </c:ext>
            </c:extLst>
          </c:dPt>
          <c:dPt>
            <c:idx val="1"/>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34A7-4A6C-9290-5603DE5AD187}"/>
              </c:ext>
            </c:extLst>
          </c:dPt>
          <c:dPt>
            <c:idx val="2"/>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34A7-4A6C-9290-5603DE5AD187}"/>
              </c:ext>
            </c:extLst>
          </c:dPt>
          <c:dPt>
            <c:idx val="3"/>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34A7-4A6C-9290-5603DE5AD187}"/>
              </c:ext>
            </c:extLst>
          </c:dPt>
          <c:dPt>
            <c:idx val="4"/>
            <c:bubble3D val="0"/>
            <c:spPr>
              <a:solidFill>
                <a:schemeClr val="accent3">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34A7-4A6C-9290-5603DE5AD187}"/>
              </c:ext>
            </c:extLst>
          </c:dPt>
          <c:dPt>
            <c:idx val="5"/>
            <c:bubble3D val="0"/>
            <c:spPr>
              <a:solidFill>
                <a:schemeClr val="accent5">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B-34A7-4A6C-9290-5603DE5AD187}"/>
              </c:ext>
            </c:extLst>
          </c:dPt>
          <c:dPt>
            <c:idx val="6"/>
            <c:bubble3D val="0"/>
            <c:spPr>
              <a:solidFill>
                <a:schemeClr val="accent1">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D-34A7-4A6C-9290-5603DE5AD187}"/>
              </c:ext>
            </c:extLst>
          </c:dPt>
          <c:dPt>
            <c:idx val="7"/>
            <c:bubble3D val="0"/>
            <c:spPr>
              <a:solidFill>
                <a:schemeClr val="accent3">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F-34A7-4A6C-9290-5603DE5AD187}"/>
              </c:ext>
            </c:extLst>
          </c:dPt>
          <c:dPt>
            <c:idx val="8"/>
            <c:bubble3D val="0"/>
            <c:spPr>
              <a:solidFill>
                <a:schemeClr val="accent5">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1-34A7-4A6C-9290-5603DE5AD187}"/>
              </c:ext>
            </c:extLst>
          </c:dPt>
          <c:dLbls>
            <c:dLbl>
              <c:idx val="0"/>
              <c:spPr>
                <a:solidFill>
                  <a:sysClr val="window" lastClr="FFFFFF"/>
                </a:solidFill>
                <a:ln>
                  <a:solidFill>
                    <a:srgbClr val="4F81BD"/>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1-34A7-4A6C-9290-5603DE5AD187}"/>
                </c:ext>
              </c:extLst>
            </c:dLbl>
            <c:dLbl>
              <c:idx val="1"/>
              <c:layout>
                <c:manualLayout>
                  <c:x val="8.8383124440382085E-2"/>
                  <c:y val="2.4465456268719214E-2"/>
                </c:manualLayout>
              </c:layout>
              <c:spPr>
                <a:solidFill>
                  <a:sysClr val="window" lastClr="FFFFFF"/>
                </a:solidFill>
                <a:ln>
                  <a:solidFill>
                    <a:srgbClr val="9BBB59"/>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3"/>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3-34A7-4A6C-9290-5603DE5AD187}"/>
                </c:ext>
              </c:extLst>
            </c:dLbl>
            <c:dLbl>
              <c:idx val="2"/>
              <c:spPr>
                <a:solidFill>
                  <a:sysClr val="window" lastClr="FFFFFF"/>
                </a:solidFill>
                <a:ln>
                  <a:solidFill>
                    <a:srgbClr val="4BACC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34A7-4A6C-9290-5603DE5AD187}"/>
                </c:ext>
              </c:extLst>
            </c:dLbl>
            <c:dLbl>
              <c:idx val="3"/>
              <c:layout>
                <c:manualLayout>
                  <c:x val="2.3674051189388059E-2"/>
                  <c:y val="3.3640002369488962E-2"/>
                </c:manualLayout>
              </c:layout>
              <c:spPr>
                <a:solidFill>
                  <a:sysClr val="window" lastClr="FFFFFF"/>
                </a:solidFill>
                <a:ln>
                  <a:solidFill>
                    <a:srgbClr val="4F81BD">
                      <a:lumMod val="60000"/>
                    </a:srgb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1">
                          <a:lumMod val="60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7-34A7-4A6C-9290-5603DE5AD187}"/>
                </c:ext>
              </c:extLst>
            </c:dLbl>
            <c:dLbl>
              <c:idx val="4"/>
              <c:spPr>
                <a:solidFill>
                  <a:sysClr val="window" lastClr="FFFFFF"/>
                </a:solidFill>
                <a:ln>
                  <a:solidFill>
                    <a:srgbClr val="9BBB59">
                      <a:lumMod val="60000"/>
                    </a:srgb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3">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9-34A7-4A6C-9290-5603DE5AD187}"/>
                </c:ext>
              </c:extLst>
            </c:dLbl>
            <c:dLbl>
              <c:idx val="5"/>
              <c:spPr>
                <a:solidFill>
                  <a:sysClr val="window" lastClr="FFFFFF"/>
                </a:solidFill>
                <a:ln>
                  <a:solidFill>
                    <a:srgbClr val="4BACC6">
                      <a:lumMod val="60000"/>
                    </a:srgb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B-34A7-4A6C-9290-5603DE5AD187}"/>
                </c:ext>
              </c:extLst>
            </c:dLbl>
            <c:dLbl>
              <c:idx val="6"/>
              <c:spPr>
                <a:solidFill>
                  <a:sysClr val="window" lastClr="FFFFFF"/>
                </a:solidFill>
                <a:ln>
                  <a:solidFill>
                    <a:srgbClr val="4F81BD">
                      <a:lumMod val="80000"/>
                      <a:lumOff val="20000"/>
                    </a:srgb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1">
                          <a:lumMod val="80000"/>
                          <a:lumOff val="2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D-34A7-4A6C-9290-5603DE5AD187}"/>
                </c:ext>
              </c:extLst>
            </c:dLbl>
            <c:dLbl>
              <c:idx val="7"/>
              <c:spPr>
                <a:solidFill>
                  <a:sysClr val="window" lastClr="FFFFFF"/>
                </a:solidFill>
                <a:ln>
                  <a:solidFill>
                    <a:srgbClr val="9BBB59">
                      <a:lumMod val="80000"/>
                      <a:lumOff val="20000"/>
                    </a:srgb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3">
                          <a:lumMod val="80000"/>
                          <a:lumOff val="2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F-34A7-4A6C-9290-5603DE5AD187}"/>
                </c:ext>
              </c:extLst>
            </c:dLbl>
            <c:dLbl>
              <c:idx val="8"/>
              <c:layout>
                <c:manualLayout>
                  <c:x val="0.14520084729491342"/>
                  <c:y val="1.5290910167949577E-2"/>
                </c:manualLayout>
              </c:layout>
              <c:tx>
                <c:rich>
                  <a:bodyPr rot="0" spcFirstLastPara="1" vertOverflow="clip" horzOverflow="clip" vert="horz" wrap="square" lIns="38100" tIns="19050" rIns="38100" bIns="19050" anchor="ctr" anchorCtr="1">
                    <a:spAutoFit/>
                  </a:bodyPr>
                  <a:lstStyle/>
                  <a:p>
                    <a:pPr>
                      <a:defRPr sz="1000" b="1" i="0" u="none" strike="noStrike" kern="1200" baseline="0">
                        <a:solidFill>
                          <a:schemeClr val="accent1"/>
                        </a:solidFill>
                        <a:latin typeface="+mn-lt"/>
                        <a:ea typeface="+mn-ea"/>
                        <a:cs typeface="+mn-cs"/>
                      </a:defRPr>
                    </a:pPr>
                    <a:fld id="{2378C226-03B8-4497-AF49-E789DC18263A}" type="CATEGORYNAME">
                      <a:rPr lang="en-US"/>
                      <a:pPr>
                        <a:defRPr>
                          <a:solidFill>
                            <a:schemeClr val="accent1"/>
                          </a:solidFill>
                        </a:defRPr>
                      </a:pPr>
                      <a:t>[KATEGORIJAS NOSAUKUMS]</a:t>
                    </a:fld>
                    <a:r>
                      <a:rPr lang="en-US" baseline="0"/>
                      <a:t>
&lt;1%</a:t>
                    </a:r>
                  </a:p>
                </c:rich>
              </c:tx>
              <c:spPr>
                <a:solidFill>
                  <a:sysClr val="window" lastClr="FFFFFF"/>
                </a:solidFill>
                <a:ln>
                  <a:solidFill>
                    <a:srgbClr val="4BACC6">
                      <a:lumMod val="80000"/>
                      <a:lumOff val="20000"/>
                    </a:srgb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1-34A7-4A6C-9290-5603DE5AD187}"/>
                </c:ext>
              </c:extLst>
            </c:dLbl>
            <c:spPr>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'Kopsav 07.07. '!$H$22:$H$30</c:f>
              <c:strCache>
                <c:ptCount val="9"/>
                <c:pt idx="0">
                  <c:v>Nešķirotie sadzīves atkritumi</c:v>
                </c:pt>
                <c:pt idx="1">
                  <c:v>Dalīti savāktie sadzīves atkritumi-  vieglā frakcija</c:v>
                </c:pt>
                <c:pt idx="2">
                  <c:v>Dalīti savāktie sadzīves atkritumi  - stikls</c:v>
                </c:pt>
                <c:pt idx="3">
                  <c:v>Liela izmēra atkritumi</c:v>
                </c:pt>
                <c:pt idx="4">
                  <c:v>Bioloģiski noārdāmie atkritumi</c:v>
                </c:pt>
                <c:pt idx="5">
                  <c:v>Ražošanas atkritumi</c:v>
                </c:pt>
                <c:pt idx="6">
                  <c:v>Būvniecības atkritumi</c:v>
                </c:pt>
                <c:pt idx="7">
                  <c:v>Videi kaitīgas preces </c:v>
                </c:pt>
                <c:pt idx="8">
                  <c:v>Citi</c:v>
                </c:pt>
              </c:strCache>
            </c:strRef>
          </c:cat>
          <c:val>
            <c:numRef>
              <c:f>'Kopsav 07.07. '!$I$22:$I$30</c:f>
              <c:numCache>
                <c:formatCode>#\ ##0.0</c:formatCode>
                <c:ptCount val="9"/>
                <c:pt idx="0">
                  <c:v>38010</c:v>
                </c:pt>
                <c:pt idx="1">
                  <c:v>5808.57</c:v>
                </c:pt>
                <c:pt idx="2">
                  <c:v>2858.0900000000006</c:v>
                </c:pt>
                <c:pt idx="3">
                  <c:v>7936.7500000000009</c:v>
                </c:pt>
                <c:pt idx="4">
                  <c:v>2179.0100000000002</c:v>
                </c:pt>
                <c:pt idx="5">
                  <c:v>11164.29</c:v>
                </c:pt>
                <c:pt idx="6">
                  <c:v>8848.57</c:v>
                </c:pt>
                <c:pt idx="7">
                  <c:v>730.79</c:v>
                </c:pt>
                <c:pt idx="8">
                  <c:v>162.77999999999997</c:v>
                </c:pt>
              </c:numCache>
            </c:numRef>
          </c:val>
          <c:extLst>
            <c:ext xmlns:c16="http://schemas.microsoft.com/office/drawing/2014/chart" uri="{C3380CC4-5D6E-409C-BE32-E72D297353CC}">
              <c16:uniqueId val="{00000012-34A7-4A6C-9290-5603DE5AD187}"/>
            </c:ext>
          </c:extLst>
        </c:ser>
        <c:dLbls>
          <c:dLblPos val="outEnd"/>
          <c:showLegendKey val="0"/>
          <c:showVal val="0"/>
          <c:showCatName val="1"/>
          <c:showSerName val="0"/>
          <c:showPercent val="0"/>
          <c:showBubbleSize val="0"/>
          <c:showLeaderLines val="0"/>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5895050406453504"/>
          <c:y val="7.8612509012248005E-2"/>
          <c:w val="0.82099526326555305"/>
          <c:h val="0.72147306680222978"/>
        </c:manualLayout>
      </c:layout>
      <c:barChart>
        <c:barDir val="col"/>
        <c:grouping val="clustered"/>
        <c:varyColors val="0"/>
        <c:ser>
          <c:idx val="0"/>
          <c:order val="0"/>
          <c:tx>
            <c:strRef>
              <c:f>'Prognoze 18.07.'!$O$62</c:f>
              <c:strCache>
                <c:ptCount val="1"/>
                <c:pt idx="0">
                  <c:v>Radītais sadzīves atkritumu apjoms t/gadā (vidēji)</c:v>
                </c:pt>
              </c:strCache>
            </c:strRef>
          </c:tx>
          <c:spPr>
            <a:solidFill>
              <a:schemeClr val="accent3">
                <a:shade val="76000"/>
              </a:schemeClr>
            </a:solidFill>
            <a:ln>
              <a:noFill/>
            </a:ln>
            <a:effectLst/>
          </c:spPr>
          <c:invertIfNegative val="0"/>
          <c:dLbls>
            <c:dLbl>
              <c:idx val="0"/>
              <c:layout>
                <c:manualLayout>
                  <c:x val="0"/>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BA6-4A72-8FFC-A6C8A3BB1FAD}"/>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'Prognoze 18.07.'!$P$61:$T$61</c:f>
              <c:numCache>
                <c:formatCode>General</c:formatCode>
                <c:ptCount val="5"/>
                <c:pt idx="0">
                  <c:v>2023</c:v>
                </c:pt>
                <c:pt idx="1">
                  <c:v>2024</c:v>
                </c:pt>
                <c:pt idx="2">
                  <c:v>2025</c:v>
                </c:pt>
                <c:pt idx="3">
                  <c:v>2026</c:v>
                </c:pt>
                <c:pt idx="4">
                  <c:v>2027</c:v>
                </c:pt>
              </c:numCache>
            </c:numRef>
          </c:cat>
          <c:val>
            <c:numRef>
              <c:f>'Prognoze 18.07.'!$P$62:$T$62</c:f>
              <c:numCache>
                <c:formatCode>#,##0</c:formatCode>
                <c:ptCount val="5"/>
                <c:pt idx="0">
                  <c:v>54481.731457257192</c:v>
                </c:pt>
                <c:pt idx="1">
                  <c:v>54244.377233676627</c:v>
                </c:pt>
                <c:pt idx="2">
                  <c:v>54284.206126971359</c:v>
                </c:pt>
                <c:pt idx="3">
                  <c:v>54331.716676341508</c:v>
                </c:pt>
                <c:pt idx="4">
                  <c:v>54384.885276876681</c:v>
                </c:pt>
              </c:numCache>
            </c:numRef>
          </c:val>
          <c:extLst>
            <c:ext xmlns:c16="http://schemas.microsoft.com/office/drawing/2014/chart" uri="{C3380CC4-5D6E-409C-BE32-E72D297353CC}">
              <c16:uniqueId val="{00000000-ABA6-4A72-8FFC-A6C8A3BB1FAD}"/>
            </c:ext>
          </c:extLst>
        </c:ser>
        <c:dLbls>
          <c:showLegendKey val="0"/>
          <c:showVal val="1"/>
          <c:showCatName val="0"/>
          <c:showSerName val="0"/>
          <c:showPercent val="0"/>
          <c:showBubbleSize val="0"/>
        </c:dLbls>
        <c:gapWidth val="150"/>
        <c:axId val="795543984"/>
        <c:axId val="795544400"/>
      </c:barChart>
      <c:lineChart>
        <c:grouping val="stacked"/>
        <c:varyColors val="0"/>
        <c:ser>
          <c:idx val="1"/>
          <c:order val="1"/>
          <c:tx>
            <c:strRef>
              <c:f>'Prognoze 18.07.'!$O$63</c:f>
              <c:strCache>
                <c:ptCount val="1"/>
                <c:pt idx="0">
                  <c:v>Atkritumu pārstrāde &gt; t/gadā</c:v>
                </c:pt>
              </c:strCache>
            </c:strRef>
          </c:tx>
          <c:spPr>
            <a:ln w="28575" cap="rnd">
              <a:solidFill>
                <a:srgbClr val="FFFF00"/>
              </a:solidFill>
              <a:round/>
            </a:ln>
            <a:effectLst/>
          </c:spPr>
          <c:marker>
            <c:symbol val="circle"/>
            <c:size val="5"/>
            <c:spPr>
              <a:solidFill>
                <a:schemeClr val="accent3">
                  <a:tint val="77000"/>
                </a:schemeClr>
              </a:solidFill>
              <a:ln w="9525">
                <a:solidFill>
                  <a:schemeClr val="accent3">
                    <a:tint val="77000"/>
                  </a:schemeClr>
                </a:solidFill>
              </a:ln>
              <a:effectLst/>
            </c:spPr>
          </c:marker>
          <c:dLbls>
            <c:dLbl>
              <c:idx val="0"/>
              <c:layout>
                <c:manualLayout>
                  <c:x val="-4.7821631751328517E-2"/>
                  <c:y val="-5.79714880221488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BA6-4A72-8FFC-A6C8A3BB1FAD}"/>
                </c:ext>
              </c:extLst>
            </c:dLbl>
            <c:dLbl>
              <c:idx val="1"/>
              <c:layout>
                <c:manualLayout>
                  <c:x val="-4.7821631751328489E-2"/>
                  <c:y val="-6.10226189706830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BA6-4A72-8FFC-A6C8A3BB1FAD}"/>
                </c:ext>
              </c:extLst>
            </c:dLbl>
            <c:dLbl>
              <c:idx val="2"/>
              <c:layout>
                <c:manualLayout>
                  <c:x val="-4.6278998469027569E-2"/>
                  <c:y val="-4.5766964228012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BA6-4A72-8FFC-A6C8A3BB1FAD}"/>
                </c:ext>
              </c:extLst>
            </c:dLbl>
            <c:dLbl>
              <c:idx val="3"/>
              <c:layout>
                <c:manualLayout>
                  <c:x val="-4.4736365186726648E-2"/>
                  <c:y val="-4.27158332794780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BA6-4A72-8FFC-A6C8A3BB1FAD}"/>
                </c:ext>
              </c:extLst>
            </c:dLbl>
            <c:dLbl>
              <c:idx val="4"/>
              <c:layout>
                <c:manualLayout>
                  <c:x val="-4.6278998469027569E-2"/>
                  <c:y val="-4.27158332794781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BA6-4A72-8FFC-A6C8A3BB1FAD}"/>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'Prognoze 18.07.'!$P$61:$T$61</c:f>
              <c:numCache>
                <c:formatCode>General</c:formatCode>
                <c:ptCount val="5"/>
                <c:pt idx="0">
                  <c:v>2023</c:v>
                </c:pt>
                <c:pt idx="1">
                  <c:v>2024</c:v>
                </c:pt>
                <c:pt idx="2">
                  <c:v>2025</c:v>
                </c:pt>
                <c:pt idx="3">
                  <c:v>2026</c:v>
                </c:pt>
                <c:pt idx="4">
                  <c:v>2027</c:v>
                </c:pt>
              </c:numCache>
            </c:numRef>
          </c:cat>
          <c:val>
            <c:numRef>
              <c:f>'Prognoze 18.07.'!$P$63:$T$63</c:f>
              <c:numCache>
                <c:formatCode>#,##0</c:formatCode>
                <c:ptCount val="5"/>
                <c:pt idx="0">
                  <c:v>27240.865728628596</c:v>
                </c:pt>
                <c:pt idx="1">
                  <c:v>27122.188616838313</c:v>
                </c:pt>
                <c:pt idx="2">
                  <c:v>29856.31336983425</c:v>
                </c:pt>
                <c:pt idx="3">
                  <c:v>29882.44417198783</c:v>
                </c:pt>
                <c:pt idx="4">
                  <c:v>29911.686902282177</c:v>
                </c:pt>
              </c:numCache>
            </c:numRef>
          </c:val>
          <c:smooth val="0"/>
          <c:extLst>
            <c:ext xmlns:c16="http://schemas.microsoft.com/office/drawing/2014/chart" uri="{C3380CC4-5D6E-409C-BE32-E72D297353CC}">
              <c16:uniqueId val="{00000001-ABA6-4A72-8FFC-A6C8A3BB1FAD}"/>
            </c:ext>
          </c:extLst>
        </c:ser>
        <c:dLbls>
          <c:showLegendKey val="0"/>
          <c:showVal val="1"/>
          <c:showCatName val="0"/>
          <c:showSerName val="0"/>
          <c:showPercent val="0"/>
          <c:showBubbleSize val="0"/>
        </c:dLbls>
        <c:marker val="1"/>
        <c:smooth val="0"/>
        <c:axId val="795543984"/>
        <c:axId val="795544400"/>
      </c:lineChart>
      <c:catAx>
        <c:axId val="795543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795544400"/>
        <c:crosses val="autoZero"/>
        <c:auto val="1"/>
        <c:lblAlgn val="ctr"/>
        <c:lblOffset val="100"/>
        <c:noMultiLvlLbl val="0"/>
      </c:catAx>
      <c:valAx>
        <c:axId val="795544400"/>
        <c:scaling>
          <c:orientation val="minMax"/>
          <c:max val="550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lv-LV"/>
                  <a:t>t/gadā</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795543984"/>
        <c:crosses val="autoZero"/>
        <c:crossBetween val="between"/>
        <c:majorUnit val="5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Merki!$C$24</c:f>
              <c:strCache>
                <c:ptCount val="1"/>
                <c:pt idx="0">
                  <c:v>Bioloģisko atkritumu parstrāde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Merki!$D$23:$H$23</c:f>
              <c:numCache>
                <c:formatCode>General</c:formatCode>
                <c:ptCount val="5"/>
                <c:pt idx="0">
                  <c:v>2023</c:v>
                </c:pt>
                <c:pt idx="1">
                  <c:v>2024</c:v>
                </c:pt>
                <c:pt idx="2">
                  <c:v>2025</c:v>
                </c:pt>
                <c:pt idx="3">
                  <c:v>2026</c:v>
                </c:pt>
                <c:pt idx="4">
                  <c:v>2027</c:v>
                </c:pt>
              </c:numCache>
            </c:numRef>
          </c:cat>
          <c:val>
            <c:numRef>
              <c:f>Merki!$D$24:$H$24</c:f>
              <c:numCache>
                <c:formatCode>#,##0</c:formatCode>
                <c:ptCount val="5"/>
                <c:pt idx="0">
                  <c:v>21792.692582902877</c:v>
                </c:pt>
                <c:pt idx="1">
                  <c:v>21697.750893470653</c:v>
                </c:pt>
                <c:pt idx="2">
                  <c:v>21713.682450788547</c:v>
                </c:pt>
                <c:pt idx="3">
                  <c:v>21732.686670536605</c:v>
                </c:pt>
                <c:pt idx="4">
                  <c:v>21753.954110750674</c:v>
                </c:pt>
              </c:numCache>
            </c:numRef>
          </c:val>
          <c:extLst>
            <c:ext xmlns:c16="http://schemas.microsoft.com/office/drawing/2014/chart" uri="{C3380CC4-5D6E-409C-BE32-E72D297353CC}">
              <c16:uniqueId val="{00000000-7FF5-48BC-B40B-971F65936B27}"/>
            </c:ext>
          </c:extLst>
        </c:ser>
        <c:ser>
          <c:idx val="1"/>
          <c:order val="1"/>
          <c:tx>
            <c:strRef>
              <c:f>Merki!$C$25</c:f>
              <c:strCache>
                <c:ptCount val="1"/>
                <c:pt idx="0">
                  <c:v>Sadzīves atkrtumu dalītā vākāna</c:v>
                </c:pt>
              </c:strCache>
            </c:strRef>
          </c:tx>
          <c:spPr>
            <a:solidFill>
              <a:schemeClr val="accent3"/>
            </a:solidFill>
            <a:ln>
              <a:noFill/>
            </a:ln>
            <a:effectLst/>
          </c:spPr>
          <c:invertIfNegative val="0"/>
          <c:dLbls>
            <c:dLbl>
              <c:idx val="0"/>
              <c:layout>
                <c:manualLayout>
                  <c:x val="0"/>
                  <c:y val="4.9805751377449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FF5-48BC-B40B-971F65936B27}"/>
                </c:ext>
              </c:extLst>
            </c:dLbl>
            <c:dLbl>
              <c:idx val="1"/>
              <c:layout>
                <c:manualLayout>
                  <c:x val="-5.7458275716997393E-17"/>
                  <c:y val="5.24271067131052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FF5-48BC-B40B-971F65936B27}"/>
                </c:ext>
              </c:extLst>
            </c:dLbl>
            <c:dLbl>
              <c:idx val="2"/>
              <c:layout>
                <c:manualLayout>
                  <c:x val="0"/>
                  <c:y val="5.2427106713105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FF5-48BC-B40B-971F65936B27}"/>
                </c:ext>
              </c:extLst>
            </c:dLbl>
            <c:dLbl>
              <c:idx val="3"/>
              <c:layout>
                <c:manualLayout>
                  <c:x val="-1.1491655143399479E-16"/>
                  <c:y val="5.50484620487605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FF5-48BC-B40B-971F65936B27}"/>
                </c:ext>
              </c:extLst>
            </c:dLbl>
            <c:dLbl>
              <c:idx val="4"/>
              <c:layout>
                <c:manualLayout>
                  <c:x val="0"/>
                  <c:y val="5.5048462048760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FF5-48BC-B40B-971F65936B2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Merki!$D$23:$H$23</c:f>
              <c:numCache>
                <c:formatCode>General</c:formatCode>
                <c:ptCount val="5"/>
                <c:pt idx="0">
                  <c:v>2023</c:v>
                </c:pt>
                <c:pt idx="1">
                  <c:v>2024</c:v>
                </c:pt>
                <c:pt idx="2">
                  <c:v>2025</c:v>
                </c:pt>
                <c:pt idx="3">
                  <c:v>2026</c:v>
                </c:pt>
                <c:pt idx="4">
                  <c:v>2027</c:v>
                </c:pt>
              </c:numCache>
            </c:numRef>
          </c:cat>
          <c:val>
            <c:numRef>
              <c:f>Merki!$D$25:$H$25</c:f>
              <c:numCache>
                <c:formatCode>#,##0</c:formatCode>
                <c:ptCount val="5"/>
                <c:pt idx="0">
                  <c:v>9833.9525280349244</c:v>
                </c:pt>
                <c:pt idx="1">
                  <c:v>10333.553863015399</c:v>
                </c:pt>
                <c:pt idx="2">
                  <c:v>10883.98332845776</c:v>
                </c:pt>
                <c:pt idx="3">
                  <c:v>11436.826360369891</c:v>
                </c:pt>
                <c:pt idx="4">
                  <c:v>11991.867203551312</c:v>
                </c:pt>
              </c:numCache>
            </c:numRef>
          </c:val>
          <c:extLst>
            <c:ext xmlns:c16="http://schemas.microsoft.com/office/drawing/2014/chart" uri="{C3380CC4-5D6E-409C-BE32-E72D297353CC}">
              <c16:uniqueId val="{00000001-7FF5-48BC-B40B-971F65936B27}"/>
            </c:ext>
          </c:extLst>
        </c:ser>
        <c:ser>
          <c:idx val="2"/>
          <c:order val="2"/>
          <c:tx>
            <c:strRef>
              <c:f>Merki!$C$26</c:f>
              <c:strCache>
                <c:ptCount val="1"/>
                <c:pt idx="0">
                  <c:v>Depozīta sistēma</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Merki!$D$23:$H$23</c:f>
              <c:numCache>
                <c:formatCode>General</c:formatCode>
                <c:ptCount val="5"/>
                <c:pt idx="0">
                  <c:v>2023</c:v>
                </c:pt>
                <c:pt idx="1">
                  <c:v>2024</c:v>
                </c:pt>
                <c:pt idx="2">
                  <c:v>2025</c:v>
                </c:pt>
                <c:pt idx="3">
                  <c:v>2026</c:v>
                </c:pt>
                <c:pt idx="4">
                  <c:v>2027</c:v>
                </c:pt>
              </c:numCache>
            </c:numRef>
          </c:cat>
          <c:val>
            <c:numRef>
              <c:f>Merki!$D$26:$H$26</c:f>
              <c:numCache>
                <c:formatCode>#,##0</c:formatCode>
                <c:ptCount val="5"/>
                <c:pt idx="0">
                  <c:v>2996.4952301491458</c:v>
                </c:pt>
                <c:pt idx="1">
                  <c:v>2983.4407478522144</c:v>
                </c:pt>
                <c:pt idx="2">
                  <c:v>2985.6313369834247</c:v>
                </c:pt>
                <c:pt idx="3">
                  <c:v>2988.2444171987831</c:v>
                </c:pt>
                <c:pt idx="4">
                  <c:v>2991.1686902282177</c:v>
                </c:pt>
              </c:numCache>
            </c:numRef>
          </c:val>
          <c:extLst>
            <c:ext xmlns:c16="http://schemas.microsoft.com/office/drawing/2014/chart" uri="{C3380CC4-5D6E-409C-BE32-E72D297353CC}">
              <c16:uniqueId val="{00000002-7FF5-48BC-B40B-971F65936B27}"/>
            </c:ext>
          </c:extLst>
        </c:ser>
        <c:ser>
          <c:idx val="3"/>
          <c:order val="3"/>
          <c:tx>
            <c:strRef>
              <c:f>Merki!$C$27</c:f>
              <c:strCache>
                <c:ptCount val="1"/>
                <c:pt idx="0">
                  <c:v>Atšķirotie pārstrādājamie atkritumi</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Merki!$D$23:$H$23</c:f>
              <c:numCache>
                <c:formatCode>General</c:formatCode>
                <c:ptCount val="5"/>
                <c:pt idx="0">
                  <c:v>2023</c:v>
                </c:pt>
                <c:pt idx="1">
                  <c:v>2024</c:v>
                </c:pt>
                <c:pt idx="2">
                  <c:v>2025</c:v>
                </c:pt>
                <c:pt idx="3">
                  <c:v>2026</c:v>
                </c:pt>
                <c:pt idx="4">
                  <c:v>2027</c:v>
                </c:pt>
              </c:numCache>
            </c:numRef>
          </c:cat>
          <c:val>
            <c:numRef>
              <c:f>Merki!$D$27:$H$27</c:f>
              <c:numCache>
                <c:formatCode>#,##0</c:formatCode>
                <c:ptCount val="5"/>
                <c:pt idx="0">
                  <c:v>544.81731457257195</c:v>
                </c:pt>
                <c:pt idx="1">
                  <c:v>813.66565850514939</c:v>
                </c:pt>
                <c:pt idx="2">
                  <c:v>1085.6841225394271</c:v>
                </c:pt>
                <c:pt idx="3">
                  <c:v>1358.2929169085378</c:v>
                </c:pt>
                <c:pt idx="4">
                  <c:v>1631.5465583063005</c:v>
                </c:pt>
              </c:numCache>
            </c:numRef>
          </c:val>
          <c:extLst>
            <c:ext xmlns:c16="http://schemas.microsoft.com/office/drawing/2014/chart" uri="{C3380CC4-5D6E-409C-BE32-E72D297353CC}">
              <c16:uniqueId val="{00000003-7FF5-48BC-B40B-971F65936B27}"/>
            </c:ext>
          </c:extLst>
        </c:ser>
        <c:dLbls>
          <c:showLegendKey val="0"/>
          <c:showVal val="1"/>
          <c:showCatName val="0"/>
          <c:showSerName val="0"/>
          <c:showPercent val="0"/>
          <c:showBubbleSize val="0"/>
        </c:dLbls>
        <c:gapWidth val="219"/>
        <c:overlap val="100"/>
        <c:axId val="1980971423"/>
        <c:axId val="1897992111"/>
      </c:barChart>
      <c:lineChart>
        <c:grouping val="standard"/>
        <c:varyColors val="0"/>
        <c:ser>
          <c:idx val="4"/>
          <c:order val="4"/>
          <c:tx>
            <c:strRef>
              <c:f>Merki!$C$28</c:f>
              <c:strCache>
                <c:ptCount val="1"/>
                <c:pt idx="0">
                  <c:v>Pārstrādes mērķis</c:v>
                </c:pt>
              </c:strCache>
            </c:strRef>
          </c:tx>
          <c:spPr>
            <a:ln w="28575" cap="rnd">
              <a:solidFill>
                <a:schemeClr val="accent3">
                  <a:lumMod val="60000"/>
                </a:schemeClr>
              </a:solidFill>
              <a:round/>
            </a:ln>
            <a:effectLst/>
          </c:spPr>
          <c:marker>
            <c:symbol val="square"/>
            <c:size val="5"/>
            <c:spPr>
              <a:solidFill>
                <a:schemeClr val="accent3">
                  <a:lumMod val="60000"/>
                </a:schemeClr>
              </a:solidFill>
              <a:ln w="9525">
                <a:solidFill>
                  <a:schemeClr val="accent3">
                    <a:lumMod val="60000"/>
                  </a:schemeClr>
                </a:solidFill>
              </a:ln>
              <a:effectLst/>
            </c:spPr>
          </c:marker>
          <c:dLbls>
            <c:dLbl>
              <c:idx val="4"/>
              <c:layout>
                <c:manualLayout>
                  <c:x val="-1.4103557872339596E-2"/>
                  <c:y val="-2.62135533565526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FF5-48BC-B40B-971F65936B2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Merki!$D$23:$H$23</c:f>
              <c:numCache>
                <c:formatCode>General</c:formatCode>
                <c:ptCount val="5"/>
                <c:pt idx="0">
                  <c:v>2023</c:v>
                </c:pt>
                <c:pt idx="1">
                  <c:v>2024</c:v>
                </c:pt>
                <c:pt idx="2">
                  <c:v>2025</c:v>
                </c:pt>
                <c:pt idx="3">
                  <c:v>2026</c:v>
                </c:pt>
                <c:pt idx="4">
                  <c:v>2027</c:v>
                </c:pt>
              </c:numCache>
            </c:numRef>
          </c:cat>
          <c:val>
            <c:numRef>
              <c:f>Merki!$D$28:$H$28</c:f>
              <c:numCache>
                <c:formatCode>0</c:formatCode>
                <c:ptCount val="5"/>
                <c:pt idx="0">
                  <c:v>27240.865728628596</c:v>
                </c:pt>
                <c:pt idx="1">
                  <c:v>27122.188616838313</c:v>
                </c:pt>
                <c:pt idx="2">
                  <c:v>29856.31336983425</c:v>
                </c:pt>
                <c:pt idx="3">
                  <c:v>29882.44417198783</c:v>
                </c:pt>
                <c:pt idx="4">
                  <c:v>29911.686902282177</c:v>
                </c:pt>
              </c:numCache>
            </c:numRef>
          </c:val>
          <c:smooth val="0"/>
          <c:extLst>
            <c:ext xmlns:c16="http://schemas.microsoft.com/office/drawing/2014/chart" uri="{C3380CC4-5D6E-409C-BE32-E72D297353CC}">
              <c16:uniqueId val="{00000004-7FF5-48BC-B40B-971F65936B27}"/>
            </c:ext>
          </c:extLst>
        </c:ser>
        <c:dLbls>
          <c:showLegendKey val="0"/>
          <c:showVal val="1"/>
          <c:showCatName val="0"/>
          <c:showSerName val="0"/>
          <c:showPercent val="0"/>
          <c:showBubbleSize val="0"/>
        </c:dLbls>
        <c:marker val="1"/>
        <c:smooth val="0"/>
        <c:axId val="1980971423"/>
        <c:axId val="1897992111"/>
      </c:lineChart>
      <c:catAx>
        <c:axId val="1980971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897992111"/>
        <c:crosses val="autoZero"/>
        <c:auto val="1"/>
        <c:lblAlgn val="ctr"/>
        <c:lblOffset val="100"/>
        <c:noMultiLvlLbl val="0"/>
      </c:catAx>
      <c:valAx>
        <c:axId val="189799211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lv-LV"/>
                  <a:t>t/gadā</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809714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lv-LV" dirty="0"/>
          </a:p>
        </p:txBody>
      </p:sp>
      <p:sp>
        <p:nvSpPr>
          <p:cNvPr id="3" name="Date Placeholder 2"/>
          <p:cNvSpPr>
            <a:spLocks noGrp="1"/>
          </p:cNvSpPr>
          <p:nvPr>
            <p:ph type="dt" sz="quarter" idx="1"/>
          </p:nvPr>
        </p:nvSpPr>
        <p:spPr>
          <a:xfrm>
            <a:off x="3850443" y="0"/>
            <a:ext cx="2945659" cy="495427"/>
          </a:xfrm>
          <a:prstGeom prst="rect">
            <a:avLst/>
          </a:prstGeom>
        </p:spPr>
        <p:txBody>
          <a:bodyPr vert="horz" lIns="91440" tIns="45720" rIns="91440" bIns="45720" rtlCol="0"/>
          <a:lstStyle>
            <a:lvl1pPr algn="r">
              <a:defRPr sz="1200"/>
            </a:lvl1pPr>
          </a:lstStyle>
          <a:p>
            <a:fld id="{983250FA-1337-45C1-8A91-66785D18D906}" type="datetimeFigureOut">
              <a:rPr lang="lv-LV" smtClean="0"/>
              <a:t>22.08.2023</a:t>
            </a:fld>
            <a:endParaRPr lang="lv-LV" dirty="0"/>
          </a:p>
        </p:txBody>
      </p:sp>
      <p:sp>
        <p:nvSpPr>
          <p:cNvPr id="4" name="Footer Placeholder 3"/>
          <p:cNvSpPr>
            <a:spLocks noGrp="1"/>
          </p:cNvSpPr>
          <p:nvPr>
            <p:ph type="ftr" sz="quarter" idx="2"/>
          </p:nvPr>
        </p:nvSpPr>
        <p:spPr>
          <a:xfrm>
            <a:off x="0" y="9378824"/>
            <a:ext cx="2945659" cy="495426"/>
          </a:xfrm>
          <a:prstGeom prst="rect">
            <a:avLst/>
          </a:prstGeom>
        </p:spPr>
        <p:txBody>
          <a:bodyPr vert="horz" lIns="91440" tIns="45720" rIns="91440" bIns="45720" rtlCol="0" anchor="b"/>
          <a:lstStyle>
            <a:lvl1pPr algn="l">
              <a:defRPr sz="1200"/>
            </a:lvl1pPr>
          </a:lstStyle>
          <a:p>
            <a:endParaRPr lang="lv-LV" dirty="0"/>
          </a:p>
        </p:txBody>
      </p:sp>
      <p:sp>
        <p:nvSpPr>
          <p:cNvPr id="5" name="Slide Number Placeholder 4"/>
          <p:cNvSpPr>
            <a:spLocks noGrp="1"/>
          </p:cNvSpPr>
          <p:nvPr>
            <p:ph type="sldNum" sz="quarter" idx="3"/>
          </p:nvPr>
        </p:nvSpPr>
        <p:spPr>
          <a:xfrm>
            <a:off x="3850443" y="9378824"/>
            <a:ext cx="2945659" cy="495426"/>
          </a:xfrm>
          <a:prstGeom prst="rect">
            <a:avLst/>
          </a:prstGeom>
        </p:spPr>
        <p:txBody>
          <a:bodyPr vert="horz" lIns="91440" tIns="45720" rIns="91440" bIns="45720" rtlCol="0" anchor="b"/>
          <a:lstStyle>
            <a:lvl1pPr algn="r">
              <a:defRPr sz="1200"/>
            </a:lvl1pPr>
          </a:lstStyle>
          <a:p>
            <a:fld id="{648EC387-12D1-49EA-9C0F-72F998FC54A6}" type="slidenum">
              <a:rPr lang="lv-LV" smtClean="0"/>
              <a:t>‹#›</a:t>
            </a:fld>
            <a:endParaRPr lang="lv-LV" dirty="0"/>
          </a:p>
        </p:txBody>
      </p:sp>
    </p:spTree>
    <p:extLst>
      <p:ext uri="{BB962C8B-B14F-4D97-AF65-F5344CB8AC3E}">
        <p14:creationId xmlns:p14="http://schemas.microsoft.com/office/powerpoint/2010/main" val="1108848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lv-LV" dirty="0"/>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A2BE2337-C625-4AE3-A368-6FB9F5C85EA9}" type="datetimeFigureOut">
              <a:rPr lang="lv-LV" smtClean="0"/>
              <a:t>22.08.2023</a:t>
            </a:fld>
            <a:endParaRPr lang="lv-LV" dirty="0"/>
          </a:p>
        </p:txBody>
      </p:sp>
      <p:sp>
        <p:nvSpPr>
          <p:cNvPr id="4" name="Slide Image Placeholder 3"/>
          <p:cNvSpPr>
            <a:spLocks noGrp="1" noRot="1" noChangeAspect="1"/>
          </p:cNvSpPr>
          <p:nvPr>
            <p:ph type="sldImg" idx="2"/>
          </p:nvPr>
        </p:nvSpPr>
        <p:spPr>
          <a:xfrm>
            <a:off x="1176338" y="1233488"/>
            <a:ext cx="4445000" cy="3333750"/>
          </a:xfrm>
          <a:prstGeom prst="rect">
            <a:avLst/>
          </a:prstGeom>
          <a:noFill/>
          <a:ln w="12700">
            <a:solidFill>
              <a:prstClr val="black"/>
            </a:solidFill>
          </a:ln>
        </p:spPr>
        <p:txBody>
          <a:bodyPr vert="horz" lIns="91440" tIns="45720" rIns="91440" bIns="45720" rtlCol="0" anchor="ctr"/>
          <a:lstStyle/>
          <a:p>
            <a:endParaRPr lang="lv-LV" dirty="0"/>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30AC6F72-179B-495F-897D-359EC032E307}" type="slidenum">
              <a:rPr lang="lv-LV" smtClean="0"/>
              <a:t>‹#›</a:t>
            </a:fld>
            <a:endParaRPr lang="lv-LV" dirty="0"/>
          </a:p>
        </p:txBody>
      </p:sp>
    </p:spTree>
    <p:extLst>
      <p:ext uri="{BB962C8B-B14F-4D97-AF65-F5344CB8AC3E}">
        <p14:creationId xmlns:p14="http://schemas.microsoft.com/office/powerpoint/2010/main" val="3404571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8CD7EF-9DD5-4ADE-9ED8-E380881D0E14}" type="datetime1">
              <a:rPr lang="lv-LV" smtClean="0"/>
              <a:t>22.08.2023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E5A7346-834D-46EB-B6AF-5433C4166DD5}" type="slidenum">
              <a:rPr lang="lv-LV" smtClean="0"/>
              <a:t>‹#›</a:t>
            </a:fld>
            <a:endParaRPr lang="lv-LV"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7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91440" rIns="4572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A45E3D-BB29-4283-BE32-C25C33C5E628}" type="datetime1">
              <a:rPr lang="lv-LV" smtClean="0"/>
              <a:t>22.08.2023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843255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91440" rIns="4572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79F062-2778-4E98-AA24-84EEF2CBF241}" type="datetime1">
              <a:rPr lang="lv-LV" smtClean="0"/>
              <a:t>22.08.2023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3363406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FED7B4-FE6D-42A3-80D5-A770D7AD88A7}" type="datetime1">
              <a:rPr lang="lv-LV" smtClean="0"/>
              <a:t>22.08.2023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16352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64E822-6D3E-4EA9-9AB0-0F70AAA8010B}" type="datetime1">
              <a:rPr lang="lv-LV" smtClean="0"/>
              <a:t>22.08.2023</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E5A7346-834D-46EB-B6AF-5433C4166DD5}" type="slidenum">
              <a:rPr lang="lv-LV" smtClean="0"/>
              <a:t>‹#›</a:t>
            </a:fld>
            <a:endParaRPr lang="lv-LV"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813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7FFF00-D7D5-4EC1-B1BC-98E6042FAC47}" type="datetime1">
              <a:rPr lang="lv-LV" smtClean="0"/>
              <a:t>22.08.2023</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3401451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272873-EA15-4737-84BE-92F5DE41EA6E}" type="datetime1">
              <a:rPr lang="lv-LV" smtClean="0"/>
              <a:t>22.08.2023</a:t>
            </a:fld>
            <a:endParaRPr lang="lv-LV" dirty="0"/>
          </a:p>
        </p:txBody>
      </p:sp>
      <p:sp>
        <p:nvSpPr>
          <p:cNvPr id="8" name="Footer Placeholder 7"/>
          <p:cNvSpPr>
            <a:spLocks noGrp="1"/>
          </p:cNvSpPr>
          <p:nvPr>
            <p:ph type="ftr" sz="quarter" idx="11"/>
          </p:nvPr>
        </p:nvSpPr>
        <p:spPr/>
        <p:txBody>
          <a:bodyPr/>
          <a:lstStyle/>
          <a:p>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122537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FFDA86-B27B-440F-8D3E-5E634118D61F}" type="datetime1">
              <a:rPr lang="lv-LV" smtClean="0"/>
              <a:t>22.08.2023</a:t>
            </a:fld>
            <a:endParaRPr lang="lv-LV" dirty="0"/>
          </a:p>
        </p:txBody>
      </p:sp>
      <p:sp>
        <p:nvSpPr>
          <p:cNvPr id="4" name="Footer Placeholder 3"/>
          <p:cNvSpPr>
            <a:spLocks noGrp="1"/>
          </p:cNvSpPr>
          <p:nvPr>
            <p:ph type="ftr" sz="quarter" idx="11"/>
          </p:nvPr>
        </p:nvSpPr>
        <p:spPr/>
        <p:txBody>
          <a:bodyPr/>
          <a:lstStyle/>
          <a:p>
            <a:endParaRPr lang="lv-LV" dirty="0"/>
          </a:p>
        </p:txBody>
      </p:sp>
      <p:sp>
        <p:nvSpPr>
          <p:cNvPr id="5" name="Slide Number Placeholder 4"/>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3957219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F37D40C-97FB-44F9-8881-D4610C43E4DC}" type="datetime1">
              <a:rPr lang="lv-LV" smtClean="0"/>
              <a:t>22.08.2023</a:t>
            </a:fld>
            <a:endParaRPr lang="lv-LV"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a:t>
            </a:fld>
            <a:endParaRPr lang="lv-LV" dirty="0"/>
          </a:p>
        </p:txBody>
      </p:sp>
    </p:spTree>
    <p:extLst>
      <p:ext uri="{BB962C8B-B14F-4D97-AF65-F5344CB8AC3E}">
        <p14:creationId xmlns:p14="http://schemas.microsoft.com/office/powerpoint/2010/main" val="224814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 y="0"/>
            <a:ext cx="303809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4187DAC-3D6C-4C3A-93ED-A962F0D35D9E}" type="datetime1">
              <a:rPr lang="lv-LV" smtClean="0"/>
              <a:t>22.08.2023</a:t>
            </a:fld>
            <a:endParaRPr lang="lv-LV"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lv-LV"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E5A7346-834D-46EB-B6AF-5433C4166DD5}" type="slidenum">
              <a:rPr lang="lv-LV" smtClean="0"/>
              <a:t>‹#›</a:t>
            </a:fld>
            <a:endParaRPr lang="lv-LV" dirty="0"/>
          </a:p>
        </p:txBody>
      </p:sp>
    </p:spTree>
    <p:extLst>
      <p:ext uri="{BB962C8B-B14F-4D97-AF65-F5344CB8AC3E}">
        <p14:creationId xmlns:p14="http://schemas.microsoft.com/office/powerpoint/2010/main" val="1906196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3"/>
            <a:ext cx="7589520"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BAE25698-97EC-4E24-9585-5F1CAA9F5311}" type="datetime1">
              <a:rPr lang="lv-LV" smtClean="0"/>
              <a:t>22.08.2023</a:t>
            </a:fld>
            <a:endParaRPr lang="lv-LV"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lv-LV"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E5A7346-834D-46EB-B6AF-5433C4166DD5}" type="slidenum">
              <a:rPr lang="lv-LV" smtClean="0"/>
              <a:t>‹#›</a:t>
            </a:fld>
            <a:endParaRPr lang="lv-LV" dirty="0"/>
          </a:p>
        </p:txBody>
      </p:sp>
    </p:spTree>
    <p:extLst>
      <p:ext uri="{BB962C8B-B14F-4D97-AF65-F5344CB8AC3E}">
        <p14:creationId xmlns:p14="http://schemas.microsoft.com/office/powerpoint/2010/main" val="3182586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2" y="6400800"/>
            <a:ext cx="914398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878E9218-982F-45DB-833C-1B3239D1E13A}" type="datetime1">
              <a:rPr lang="lv-LV" smtClean="0"/>
              <a:t>22.08.2023</a:t>
            </a:fld>
            <a:endParaRPr lang="lv-LV"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lv-LV"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2E5A7346-834D-46EB-B6AF-5433C4166DD5}" type="slidenum">
              <a:rPr lang="lv-LV" smtClean="0"/>
              <a:t>‹#›</a:t>
            </a:fld>
            <a:endParaRPr lang="lv-LV"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3036402"/>
      </p:ext>
    </p:extLst>
  </p:cSld>
  <p:clrMap bg1="dk1" tx1="lt1" bg2="dk2" tx2="lt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gc@geoconsultants.lv" TargetMode="External"/><Relationship Id="rId2" Type="http://schemas.openxmlformats.org/officeDocument/2006/relationships/hyperlink" Target="http://www.geoconsultants.lv/"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eoconsultants.lv/"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geoconsultants.lv/" TargetMode="External"/><Relationship Id="rId2" Type="http://schemas.openxmlformats.org/officeDocument/2006/relationships/hyperlink" Target="http://www.zaao.lv/" TargetMode="External"/><Relationship Id="rId1" Type="http://schemas.openxmlformats.org/officeDocument/2006/relationships/slideLayout" Target="../slideLayouts/slideLayout2.xml"/><Relationship Id="rId4" Type="http://schemas.openxmlformats.org/officeDocument/2006/relationships/hyperlink" Target="http://www.vpvb.gov.lv/"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C3AABED-C8F2-930F-6136-F37B8BAB3F96}"/>
              </a:ext>
            </a:extLst>
          </p:cNvPr>
          <p:cNvSpPr/>
          <p:nvPr/>
        </p:nvSpPr>
        <p:spPr>
          <a:xfrm>
            <a:off x="0" y="-1632"/>
            <a:ext cx="9144000" cy="12919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 name="Title 1"/>
          <p:cNvSpPr>
            <a:spLocks noGrp="1"/>
          </p:cNvSpPr>
          <p:nvPr>
            <p:ph type="ctrTitle"/>
          </p:nvPr>
        </p:nvSpPr>
        <p:spPr>
          <a:xfrm>
            <a:off x="800100" y="2323476"/>
            <a:ext cx="7543800" cy="1694542"/>
          </a:xfrm>
        </p:spPr>
        <p:txBody>
          <a:bodyPr>
            <a:noAutofit/>
          </a:bodyPr>
          <a:lstStyle/>
          <a:p>
            <a:pPr marL="0" marR="0" algn="ctr">
              <a:lnSpc>
                <a:spcPct val="107000"/>
              </a:lnSpc>
              <a:spcBef>
                <a:spcPts val="0"/>
              </a:spcBef>
              <a:spcAft>
                <a:spcPts val="800"/>
              </a:spcAft>
            </a:pPr>
            <a:r>
              <a:rPr lang="lv-LV" sz="2800" cap="small" dirty="0"/>
              <a:t>Stratēģiskā ietekmes uz vidi novērtējuma vides pārskata un plānošanas dokumenta projekta “Vidzemes reģionālais atkritumu apsaimniekošanas plāns 2023. – 2027. gadam”</a:t>
            </a:r>
            <a:br>
              <a:rPr lang="lv-LV" sz="2800" cap="small" dirty="0"/>
            </a:br>
            <a:r>
              <a:rPr lang="lv-LV" sz="2800" cap="small" dirty="0"/>
              <a:t>sabiedriskā apspriešana </a:t>
            </a:r>
            <a:endParaRPr lang="lv-LV"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Subtitle 2"/>
          <p:cNvSpPr txBox="1">
            <a:spLocks/>
          </p:cNvSpPr>
          <p:nvPr/>
        </p:nvSpPr>
        <p:spPr>
          <a:xfrm>
            <a:off x="6029961" y="5505318"/>
            <a:ext cx="2336798" cy="60960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r">
              <a:spcBef>
                <a:spcPts val="200"/>
              </a:spcBef>
            </a:pPr>
            <a:r>
              <a:rPr lang="lv-LV" sz="1100" dirty="0"/>
              <a:t>SIA «GEO Consultants»</a:t>
            </a:r>
          </a:p>
          <a:p>
            <a:pPr algn="r">
              <a:spcBef>
                <a:spcPts val="200"/>
              </a:spcBef>
            </a:pPr>
            <a:r>
              <a:rPr lang="lv-LV" sz="1100" dirty="0"/>
              <a:t>22/08/2023</a:t>
            </a:r>
          </a:p>
        </p:txBody>
      </p:sp>
      <p:pic>
        <p:nvPicPr>
          <p:cNvPr id="10" name="Picture 9" descr="gc_logo_editablevarsijas_favorits_gala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018" y="284344"/>
            <a:ext cx="1076535" cy="720000"/>
          </a:xfrm>
          <a:prstGeom prst="rect">
            <a:avLst/>
          </a:prstGeom>
          <a:noFill/>
          <a:ln>
            <a:noFill/>
          </a:ln>
        </p:spPr>
      </p:pic>
      <p:sp>
        <p:nvSpPr>
          <p:cNvPr id="6" name="TextBox 5">
            <a:extLst>
              <a:ext uri="{FF2B5EF4-FFF2-40B4-BE49-F238E27FC236}">
                <a16:creationId xmlns:a16="http://schemas.microsoft.com/office/drawing/2014/main" id="{DC573494-EA09-20E7-6CD9-B3DD5D190433}"/>
              </a:ext>
            </a:extLst>
          </p:cNvPr>
          <p:cNvSpPr txBox="1"/>
          <p:nvPr/>
        </p:nvSpPr>
        <p:spPr>
          <a:xfrm>
            <a:off x="671205" y="4658876"/>
            <a:ext cx="4572000" cy="646331"/>
          </a:xfrm>
          <a:prstGeom prst="rect">
            <a:avLst/>
          </a:prstGeom>
          <a:noFill/>
        </p:spPr>
        <p:txBody>
          <a:bodyPr wrap="square">
            <a:spAutoFit/>
          </a:bodyPr>
          <a:lstStyle/>
          <a:p>
            <a:pPr marL="0" marR="0" lvl="0" indent="0" algn="l" defTabSz="914400" rtl="0" eaLnBrk="1" fontAlgn="auto" latinLnBrk="0" hangingPunct="1">
              <a:lnSpc>
                <a:spcPct val="90000"/>
              </a:lnSpc>
              <a:spcBef>
                <a:spcPts val="1200"/>
              </a:spcBef>
              <a:spcAft>
                <a:spcPts val="200"/>
              </a:spcAft>
              <a:buClr>
                <a:srgbClr val="94C600"/>
              </a:buClr>
              <a:buSzPct val="100000"/>
              <a:buFont typeface="Calibri" panose="020F0502020204030204" pitchFamily="34" charset="0"/>
              <a:buNone/>
              <a:tabLst/>
              <a:defRPr/>
            </a:pPr>
            <a:r>
              <a:rPr kumimoji="0" lang="lv-LV" sz="2000" b="0" i="0" u="none" strike="noStrike" kern="1200" cap="all" spc="200" normalizeH="0" baseline="0" noProof="0" dirty="0">
                <a:ln>
                  <a:noFill/>
                </a:ln>
                <a:effectLst/>
                <a:uLnTx/>
                <a:uFillTx/>
                <a:latin typeface="Calibri Light"/>
                <a:ea typeface="+mn-ea"/>
                <a:cs typeface="+mn-cs"/>
              </a:rPr>
              <a:t>Sabiedriskās apspriešanas sanāksme</a:t>
            </a:r>
          </a:p>
        </p:txBody>
      </p:sp>
      <p:pic>
        <p:nvPicPr>
          <p:cNvPr id="7" name="Picture 6">
            <a:extLst>
              <a:ext uri="{FF2B5EF4-FFF2-40B4-BE49-F238E27FC236}">
                <a16:creationId xmlns:a16="http://schemas.microsoft.com/office/drawing/2014/main" id="{6F067AFF-0C95-EA24-2632-E8FEE0FD0031}"/>
              </a:ext>
            </a:extLst>
          </p:cNvPr>
          <p:cNvPicPr>
            <a:picLocks noChangeAspect="1"/>
          </p:cNvPicPr>
          <p:nvPr/>
        </p:nvPicPr>
        <p:blipFill>
          <a:blip r:embed="rId3"/>
          <a:stretch>
            <a:fillRect/>
          </a:stretch>
        </p:blipFill>
        <p:spPr>
          <a:xfrm>
            <a:off x="7523077" y="87977"/>
            <a:ext cx="1258905" cy="1017341"/>
          </a:xfrm>
          <a:prstGeom prst="rect">
            <a:avLst/>
          </a:prstGeom>
        </p:spPr>
      </p:pic>
    </p:spTree>
    <p:extLst>
      <p:ext uri="{BB962C8B-B14F-4D97-AF65-F5344CB8AC3E}">
        <p14:creationId xmlns:p14="http://schemas.microsoft.com/office/powerpoint/2010/main" val="280548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Sadzīves atkritumu ražošanas prognoze</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10</a:t>
            </a:fld>
            <a:endParaRPr lang="lv-LV" dirty="0"/>
          </a:p>
        </p:txBody>
      </p:sp>
      <p:graphicFrame>
        <p:nvGraphicFramePr>
          <p:cNvPr id="2" name="Chart 1">
            <a:extLst>
              <a:ext uri="{FF2B5EF4-FFF2-40B4-BE49-F238E27FC236}">
                <a16:creationId xmlns:a16="http://schemas.microsoft.com/office/drawing/2014/main" id="{785DDF88-03A4-4DEE-89FF-E3FEA2E695E2}"/>
              </a:ext>
            </a:extLst>
          </p:cNvPr>
          <p:cNvGraphicFramePr>
            <a:graphicFrameLocks/>
          </p:cNvGraphicFramePr>
          <p:nvPr>
            <p:extLst>
              <p:ext uri="{D42A27DB-BD31-4B8C-83A1-F6EECF244321}">
                <p14:modId xmlns:p14="http://schemas.microsoft.com/office/powerpoint/2010/main" val="2959285797"/>
              </p:ext>
            </p:extLst>
          </p:nvPr>
        </p:nvGraphicFramePr>
        <p:xfrm>
          <a:off x="298383" y="1347804"/>
          <a:ext cx="8232676" cy="41623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32790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Prioritāri īstenojamie pasākumi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11</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612941" y="1670518"/>
            <a:ext cx="7543801" cy="452387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buClr>
                <a:srgbClr val="92D050"/>
              </a:buClr>
              <a:buFont typeface="Wingdings" panose="05000000000000000000" pitchFamily="2" charset="2"/>
              <a:buChar char="q"/>
            </a:pPr>
            <a:r>
              <a:rPr lang="lv-LV" dirty="0"/>
              <a:t> Atkritumu dalītās vākšanas pakalpojumu / infrastruktūras attīstība</a:t>
            </a:r>
          </a:p>
          <a:p>
            <a:pPr algn="just">
              <a:buClr>
                <a:srgbClr val="92D050"/>
              </a:buClr>
              <a:buFont typeface="Wingdings" panose="05000000000000000000" pitchFamily="2" charset="2"/>
              <a:buChar char="q"/>
            </a:pPr>
            <a:r>
              <a:rPr lang="lv-LV" dirty="0"/>
              <a:t> Atkritumu atkārtotas izmantošanas un sagatavošanas atkārtotai izmantošanai pasākumu īstenošana</a:t>
            </a:r>
          </a:p>
          <a:p>
            <a:pPr algn="just">
              <a:buClr>
                <a:srgbClr val="92D050"/>
              </a:buClr>
              <a:buFont typeface="Wingdings" panose="05000000000000000000" pitchFamily="2" charset="2"/>
              <a:buChar char="q"/>
            </a:pPr>
            <a:r>
              <a:rPr lang="lv-LV" dirty="0"/>
              <a:t> AARC “Daibe” un poligona “Kaudzītes” infrastruktūras attīstība</a:t>
            </a:r>
          </a:p>
          <a:p>
            <a:pPr algn="just">
              <a:buClr>
                <a:srgbClr val="92D050"/>
              </a:buClr>
              <a:buFont typeface="Wingdings" panose="05000000000000000000" pitchFamily="2" charset="2"/>
              <a:buChar char="q"/>
            </a:pPr>
            <a:r>
              <a:rPr lang="lv-LV" dirty="0"/>
              <a:t> Lokālās atkritumu pārstrādes infrastruktūras attīstība</a:t>
            </a:r>
          </a:p>
          <a:p>
            <a:pPr algn="just">
              <a:buClr>
                <a:srgbClr val="92D050"/>
              </a:buClr>
              <a:buFont typeface="Wingdings" panose="05000000000000000000" pitchFamily="2" charset="2"/>
              <a:buChar char="q"/>
            </a:pPr>
            <a:r>
              <a:rPr lang="lv-LV" dirty="0"/>
              <a:t> Sabiedrības informēšanas un izglītošanas pasākumu īstenošana, vides apziņas paaugstināšana</a:t>
            </a:r>
          </a:p>
          <a:p>
            <a:pPr algn="just">
              <a:buClr>
                <a:srgbClr val="92D050"/>
              </a:buClr>
              <a:buFont typeface="Wingdings" panose="05000000000000000000" pitchFamily="2" charset="2"/>
              <a:buChar char="q"/>
            </a:pPr>
            <a:r>
              <a:rPr lang="lv-LV" dirty="0"/>
              <a:t> Informācijas apkopošana un datu bāzu uzturēšana</a:t>
            </a:r>
          </a:p>
          <a:p>
            <a:pPr>
              <a:buFont typeface="Wingdings" panose="05000000000000000000" pitchFamily="2" charset="2"/>
              <a:buChar char="q"/>
            </a:pPr>
            <a:endParaRPr lang="lv-LV" dirty="0"/>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190348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Atkritumu dalītās vākšanas sistēmas attīstība</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12</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424538"/>
            <a:ext cx="8290558" cy="4523874"/>
          </a:xfrm>
          <a:prstGeom prst="rect">
            <a:avLst/>
          </a:prstGeom>
        </p:spPr>
        <p:txBody>
          <a:bodyPr vert="horz" lIns="0" tIns="45720" rIns="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buClr>
                <a:srgbClr val="92D050"/>
              </a:buClr>
              <a:buFont typeface="Wingdings" panose="05000000000000000000" pitchFamily="2" charset="2"/>
              <a:buChar char="q"/>
            </a:pPr>
            <a:r>
              <a:rPr lang="lv-LV" dirty="0"/>
              <a:t> </a:t>
            </a:r>
            <a:r>
              <a:rPr lang="lv-LV" sz="2100" dirty="0"/>
              <a:t>Sadzīves atkritumu dalītās savākšanas infrastruktūras pārklājuma paplašināšana – esošo publiski pieejamo sadzīves atkritumu dalītās vākšanas punktu pilnveidošana, individuālu dalītās vākšanas konteineru nodošana klientiem </a:t>
            </a:r>
          </a:p>
          <a:p>
            <a:pPr algn="just">
              <a:buClr>
                <a:srgbClr val="92D050"/>
              </a:buClr>
              <a:buFont typeface="Wingdings" panose="05000000000000000000" pitchFamily="2" charset="2"/>
              <a:buChar char="q"/>
            </a:pPr>
            <a:r>
              <a:rPr lang="lv-LV" sz="2100" dirty="0"/>
              <a:t> Šķiroto atkritumu savākšanas laukumu infrastruktūras paplašināšana – esošo šķiroto atkritumu savākšanas laukumu pilnveidošana, jaunu laukumu ierīkošana </a:t>
            </a:r>
          </a:p>
          <a:p>
            <a:pPr algn="just">
              <a:buClr>
                <a:srgbClr val="92D050"/>
              </a:buClr>
              <a:buFont typeface="Wingdings" panose="05000000000000000000" pitchFamily="2" charset="2"/>
              <a:buChar char="q"/>
            </a:pPr>
            <a:r>
              <a:rPr lang="lv-LV" sz="2100" dirty="0"/>
              <a:t> Bioloģiski noārdāmo atkritumu dalītā vākšana – ieviešot bioloģiski noārdāmo atkritumu dalītās savākšanas sistēmu ir nepieciešama savākšanas konteineru iegāde uzstādīšanai atkritumu rašanās vietās, t.sk. specializēto konteineru iegāde, kas ļauj samazināt izvešanas biežumu </a:t>
            </a:r>
          </a:p>
          <a:p>
            <a:pPr algn="just">
              <a:buClr>
                <a:srgbClr val="92D050"/>
              </a:buClr>
              <a:buFont typeface="Wingdings" panose="05000000000000000000" pitchFamily="2" charset="2"/>
              <a:buChar char="q"/>
            </a:pPr>
            <a:r>
              <a:rPr lang="lv-LV" sz="2100" dirty="0"/>
              <a:t> Tekstila atkritumu dalītās vākšanas infrastruktūras izveide – ietver tekstila atkritumu savākšanas konteineru uzstādīšanu esošajos un jaunveidojamos šķiroto atkritumu savākšanas laukumos, kā arī  speciālu konteineru uzstādīšanu publiski ieejamās vietās - pie lielveikaliem, pašvaldību iestādēm u.c. ērti sasniedzamās vietās </a:t>
            </a:r>
          </a:p>
          <a:p>
            <a:pPr algn="just">
              <a:buClr>
                <a:srgbClr val="92D050"/>
              </a:buClr>
              <a:buFont typeface="Wingdings" panose="05000000000000000000" pitchFamily="2" charset="2"/>
              <a:buChar char="q"/>
            </a:pPr>
            <a:r>
              <a:rPr lang="lv-LV" sz="2100" dirty="0"/>
              <a:t>Sadzīves bīstamo atkritumu apsaimniekošana – tā kā joprojām atkritumu radītājiem ir ierobežotas iespējas videi droša veidā atbrīvoties no sadzīves bīstamajiem atkritumiem, piemēram, sadzīves ķīmijas, piesārņota iepakojuma, medikamentiem ar beigušos lietošanas termiņu u.c., tiek rekomendēta sadzīves bīstamo atkritumu uzkrāšanas konteineru (eko tvertņu) izvietošana visos šķiroto atkritumu savākšanas laukumos </a:t>
            </a:r>
          </a:p>
          <a:p>
            <a:pPr marL="0" indent="0" algn="just">
              <a:buClr>
                <a:srgbClr val="92D050"/>
              </a:buClr>
              <a:buNone/>
            </a:pPr>
            <a:endParaRPr lang="lv-LV" dirty="0"/>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2949973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Atkritumu sagatavošana atkārtotai izmantošanai</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13</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424538"/>
            <a:ext cx="8290558" cy="452387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buClr>
                <a:srgbClr val="92D050"/>
              </a:buClr>
              <a:buFont typeface="Wingdings" panose="05000000000000000000" pitchFamily="2" charset="2"/>
              <a:buChar char="q"/>
            </a:pPr>
            <a:r>
              <a:rPr lang="lv-LV" sz="2100" dirty="0"/>
              <a:t> Preču savākšanas infrastruktūras izveide - kas pamatā ietver šim nolūkam paredzētu konteineru izvietošanu šķiroto atkritumu savākšanas laukumos, papildus savākšanas laukumiem būtu organizējamas kampaņveida savākšanas akcijas atkārtotai izmantošanai derīgu preču savākšanai tieši no mājsaimniecībām</a:t>
            </a:r>
          </a:p>
          <a:p>
            <a:pPr algn="just">
              <a:buClr>
                <a:srgbClr val="92D050"/>
              </a:buClr>
              <a:buFont typeface="Wingdings" panose="05000000000000000000" pitchFamily="2" charset="2"/>
              <a:buChar char="q"/>
            </a:pPr>
            <a:r>
              <a:rPr lang="lv-LV" sz="2100" dirty="0"/>
              <a:t> Preču labošanas un sagatavošanas atkārtotai izmantošanai punkta izveide- preču labošanas un sagatavošana atkārtotai izmantošanai punkta funkcijās būtu jāietver savākto preču pārbaude un, ja nepieciešams, labošana / sagatavošana atkārtotai izmantošanai, atkārtotai izmantošanai sagatavoto preču uzglabāšana un nodošana jaunajiem lietotājiem </a:t>
            </a:r>
            <a:endParaRPr lang="lv-LV" dirty="0"/>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3995334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AARC “Daibe” un poligona “Kaudzītes” infrastruktūra</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14</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001027"/>
            <a:ext cx="8290558" cy="5313146"/>
          </a:xfrm>
          <a:prstGeom prst="rect">
            <a:avLst/>
          </a:prstGeom>
        </p:spPr>
        <p:txBody>
          <a:bodyPr vert="horz" lIns="0" tIns="45720" rIns="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buClr>
                <a:srgbClr val="92D050"/>
              </a:buClr>
              <a:buFont typeface="Wingdings" panose="05000000000000000000" pitchFamily="2" charset="2"/>
              <a:buChar char="q"/>
            </a:pPr>
            <a:r>
              <a:rPr lang="lv-LV" sz="2100" dirty="0"/>
              <a:t> AARC “Daibe” -  bioloģisko atkritumu anaerobās fermentācijas iekārtu izbūve</a:t>
            </a:r>
          </a:p>
          <a:p>
            <a:pPr algn="just">
              <a:buClr>
                <a:srgbClr val="92D050"/>
              </a:buClr>
              <a:buFont typeface="Wingdings" panose="05000000000000000000" pitchFamily="2" charset="2"/>
              <a:buChar char="q"/>
            </a:pPr>
            <a:r>
              <a:rPr lang="lv-LV" sz="2100" dirty="0"/>
              <a:t> AARC “Daibe” - bioloģisko atkritumu dalītās vākšanas nodrošināšanai un pārstrādei nepieciešamā specializētā autotransporta iegāde</a:t>
            </a:r>
          </a:p>
          <a:p>
            <a:pPr algn="just">
              <a:buClr>
                <a:srgbClr val="92D050"/>
              </a:buClr>
              <a:buFont typeface="Wingdings" panose="05000000000000000000" pitchFamily="2" charset="2"/>
              <a:buChar char="q"/>
            </a:pPr>
            <a:r>
              <a:rPr lang="lv-LV" sz="2100" dirty="0"/>
              <a:t> AARC “Daibe” - jaunas atkritumu krātuves projektēšana un izbūve</a:t>
            </a:r>
          </a:p>
          <a:p>
            <a:pPr algn="just">
              <a:buClr>
                <a:srgbClr val="92D050"/>
              </a:buClr>
              <a:buFont typeface="Wingdings" panose="05000000000000000000" pitchFamily="2" charset="2"/>
              <a:buChar char="q"/>
            </a:pPr>
            <a:r>
              <a:rPr lang="lv-LV" sz="2100" dirty="0"/>
              <a:t> AARC “Daibe” - no atkritumiem iegūta kurināmā sagatavošanas iekārtu un būvniecības atkritumu pārstrādes iekārtu izveide</a:t>
            </a:r>
          </a:p>
          <a:p>
            <a:pPr algn="just">
              <a:buClr>
                <a:srgbClr val="92D050"/>
              </a:buClr>
              <a:buFont typeface="Wingdings" panose="05000000000000000000" pitchFamily="2" charset="2"/>
              <a:buChar char="q"/>
            </a:pPr>
            <a:r>
              <a:rPr lang="lv-LV" sz="2100" dirty="0"/>
              <a:t> AARC “Daibe” – poligona ekspluatācijai nepieciešamās infrastruktūras pilnveidošana un attīstība tehnoloģisko procesu efektivitātes palielināšanai </a:t>
            </a:r>
          </a:p>
          <a:p>
            <a:pPr algn="just">
              <a:buClr>
                <a:srgbClr val="92D050"/>
              </a:buClr>
              <a:buFont typeface="Wingdings" panose="05000000000000000000" pitchFamily="2" charset="2"/>
              <a:buChar char="q"/>
            </a:pPr>
            <a:r>
              <a:rPr lang="lv-LV" sz="2100" dirty="0"/>
              <a:t> AARC “Daibe” - biogāzes savākšanas un apsaimniekošanas sistēmas pilnveidošana</a:t>
            </a:r>
          </a:p>
          <a:p>
            <a:pPr algn="just">
              <a:buClr>
                <a:srgbClr val="92D050"/>
              </a:buClr>
              <a:buFont typeface="Wingdings" panose="05000000000000000000" pitchFamily="2" charset="2"/>
              <a:buChar char="q"/>
            </a:pPr>
            <a:r>
              <a:rPr lang="lv-LV" sz="2100" dirty="0"/>
              <a:t> AARC “Daibe” - notekūdeņu attīrīšanas iekārtu dūņu pārstrādes iekārtu izveide</a:t>
            </a:r>
          </a:p>
          <a:p>
            <a:pPr marL="0" indent="0" algn="just">
              <a:buClr>
                <a:srgbClr val="92D050"/>
              </a:buClr>
              <a:buNone/>
            </a:pPr>
            <a:r>
              <a:rPr lang="lv-LV" sz="2100" dirty="0"/>
              <a:t> </a:t>
            </a:r>
          </a:p>
          <a:p>
            <a:pPr algn="just">
              <a:buClr>
                <a:srgbClr val="92D050"/>
              </a:buClr>
              <a:buFont typeface="Wingdings" panose="05000000000000000000" pitchFamily="2" charset="2"/>
              <a:buChar char="q"/>
            </a:pPr>
            <a:r>
              <a:rPr lang="lv-LV" sz="2100" dirty="0"/>
              <a:t> Poligonā “Kaudzītes” - infiltrāta apsaimniekošanas sistēmas optimizācija</a:t>
            </a:r>
          </a:p>
          <a:p>
            <a:pPr algn="just">
              <a:buClr>
                <a:srgbClr val="92D050"/>
              </a:buClr>
              <a:buFont typeface="Wingdings" panose="05000000000000000000" pitchFamily="2" charset="2"/>
              <a:buChar char="q"/>
            </a:pPr>
            <a:r>
              <a:rPr lang="lv-LV" sz="2100" dirty="0"/>
              <a:t> Poligonā “Kaudzītes” - poligona gāzes savākšanas un utilizācijas sistēmas izbūve</a:t>
            </a:r>
          </a:p>
          <a:p>
            <a:pPr algn="just">
              <a:buClr>
                <a:srgbClr val="92D050"/>
              </a:buClr>
              <a:buFont typeface="Wingdings" panose="05000000000000000000" pitchFamily="2" charset="2"/>
              <a:buChar char="q"/>
            </a:pPr>
            <a:r>
              <a:rPr lang="lv-LV" sz="2100" dirty="0"/>
              <a:t> Poligonā “Kaudzītes” - esošās atkritumu apglabāšanas krātuves apsaimniekošanas optimizācija</a:t>
            </a:r>
          </a:p>
          <a:p>
            <a:pPr algn="just">
              <a:buClr>
                <a:srgbClr val="92D050"/>
              </a:buClr>
              <a:buFont typeface="Wingdings" panose="05000000000000000000" pitchFamily="2" charset="2"/>
              <a:buChar char="q"/>
            </a:pPr>
            <a:r>
              <a:rPr lang="lv-LV" sz="2100" dirty="0"/>
              <a:t> Poligonā “Kaudzītes” – bioloģisko atkritumu pārstrādes iekārtu izbūve</a:t>
            </a:r>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3105261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Lokālās atkritumu pārstrādes infrastruktūras attīstība</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15</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001027"/>
            <a:ext cx="8290558" cy="531314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buClr>
                <a:srgbClr val="92D050"/>
              </a:buClr>
              <a:buFont typeface="Wingdings" panose="05000000000000000000" pitchFamily="2" charset="2"/>
              <a:buChar char="q"/>
            </a:pPr>
            <a:r>
              <a:rPr lang="lv-LV" sz="2100" dirty="0"/>
              <a:t> Bioloģisko atkritumu mājkompostēšanas sistēmas izveide – sistēma galvenokārt nepieciešama mājsaimniecību radīto bioloģisko atkritumu pārstrādei to rašanās vietās, kur centralizēta bioloģisko atkritumu dalītā vākšana nav tehniski un ekonomiski pamatota. Sistēmas izveide ietver kā minimums mājkompostētāju reģistra izveidi un uzturēšanu, informatīvu un izglītojošu materiālu sagatavošanu, mājkompostēšanas inventāra iegādi un nodošanu mājsaimniecībām</a:t>
            </a:r>
          </a:p>
          <a:p>
            <a:pPr algn="just">
              <a:buClr>
                <a:srgbClr val="92D050"/>
              </a:buClr>
              <a:buFont typeface="Wingdings" panose="05000000000000000000" pitchFamily="2" charset="2"/>
              <a:buChar char="q"/>
            </a:pPr>
            <a:r>
              <a:rPr lang="lv-LV" sz="2100" dirty="0"/>
              <a:t> Zaļo dārzu un parku kompostēšanas vietu izbūvi pašvaldību (teritoriju uzkopšanas darbu atkritumi, kapsētu atkritumi) un arī iedzīvotāju radīto zaļo atkritumu pārstrādei. Kompostēšanas vietas izbūvei, kurā tiek kompostēti tikai zaļie dārzu un parku atkritumi, tiek piemērotas vienkāršotas vides aizsardzības prasības, kas attiecīgi pazemina laukuma ierīkošanas un ekspluatācijas izmaksas, līdz ar to šāds laukums kalpotu kā alternatīva zaļo dārzu un parku atkritumu apsaimniekošanas risinājums, īpaši teritorijās, kas atrodas attālāk no AARC “Daibe” vai poligona “Kaudzītes”</a:t>
            </a:r>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3648535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Sabiedrības informēšanas un izglītošana pasākumi</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16</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001027"/>
            <a:ext cx="8290558" cy="5313146"/>
          </a:xfrm>
          <a:prstGeom prst="rect">
            <a:avLst/>
          </a:prstGeom>
        </p:spPr>
        <p:txBody>
          <a:bodyPr vert="horz" lIns="0" tIns="45720" rIns="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buClr>
                <a:srgbClr val="92D050"/>
              </a:buClr>
              <a:buFont typeface="Wingdings" panose="05000000000000000000" pitchFamily="2" charset="2"/>
              <a:buChar char="q"/>
            </a:pPr>
            <a:r>
              <a:rPr lang="lv-LV" sz="2100" dirty="0"/>
              <a:t> Sabiedrības informēšanas un izglītošanas pasākumi, kas vērsti uz atkritumu rašanās novēršanu – ievērojot atkritumu rašanās novēršanas valsts programmu reģionā ir īstenojami sabiedrības informēšanas pasākumi kuru tiešais mērķis ir iedzīvotāju paradumu maiņa nolūkā mazināt radīto atkritumu apjomu, īpaši attiecībā uz pārtikas atkritumiem un izlietoto iepakojumu. Tā kā reģiona līmenī iespējas īstenot atkritumu rašanās novēršanu izmantojot tādus instrumentus kā ekodizains, noteiktu materiālu veidu izmantošanas preču ražošanā aizliegums, u.c. ir ierobežotas tieši sabiedrības izglītošanas pasākumi ir uzskatāmi par galveno ieguldījumu valstī noteikto atkritumu rašanās novēršanas mērķu sasniegšanā</a:t>
            </a:r>
          </a:p>
          <a:p>
            <a:pPr algn="just">
              <a:buClr>
                <a:srgbClr val="92D050"/>
              </a:buClr>
              <a:buFont typeface="Wingdings" panose="05000000000000000000" pitchFamily="2" charset="2"/>
              <a:buChar char="q"/>
            </a:pPr>
            <a:r>
              <a:rPr lang="lv-LV" sz="2100" dirty="0"/>
              <a:t> Sabiedrības informēšanas un izglītošanas pasākumi, kas vērsti uz atkritumu ražotāju iesaisti atkritumu dalītās vākšanas sistēmā, informēšana par atkritumu dalītās vākšanas sistēmas attīstību, jauniem sistēmas elementiem, t.sk. par jaunajām atkritumu plūsmām (bioloģiskie atkritumi, tekstila atkritumi, sadzīves bīstamie atkritumi), kuru savākšana dalītā veidā ir jāuzsāk plāna pārskata periodā;</a:t>
            </a:r>
          </a:p>
          <a:p>
            <a:pPr algn="just">
              <a:buClr>
                <a:srgbClr val="92D050"/>
              </a:buClr>
              <a:buFont typeface="Wingdings" panose="05000000000000000000" pitchFamily="2" charset="2"/>
              <a:buChar char="q"/>
            </a:pPr>
            <a:r>
              <a:rPr lang="lv-LV" sz="2100" dirty="0"/>
              <a:t> Izglītības kompetences centra darbības nodrošināšana - vismaz viena kompetences centra kā reģionālā atkritumu apsaimniekošanas centra struktūrvienības darbības nodrošināšana, kas pastāvīgi nodarbojās ar izglītības aktivitāšu plānošanu un īstenošanu, kā arī koordinē atkritumu apsaimniekošanas komersantu un pašvaldību plānoto aktivitāšu īstenošanu. </a:t>
            </a:r>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1906037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Informācijas apkopošana un datu bāzu uzturēšana</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17</a:t>
            </a:fld>
            <a:endParaRPr lang="lv-LV" dirty="0"/>
          </a:p>
        </p:txBody>
      </p:sp>
      <p:sp>
        <p:nvSpPr>
          <p:cNvPr id="2" name="Content Placeholder 2">
            <a:extLst>
              <a:ext uri="{FF2B5EF4-FFF2-40B4-BE49-F238E27FC236}">
                <a16:creationId xmlns:a16="http://schemas.microsoft.com/office/drawing/2014/main" id="{3AA18B54-9BD6-15D7-203D-5D675665AFA3}"/>
              </a:ext>
            </a:extLst>
          </p:cNvPr>
          <p:cNvSpPr txBox="1">
            <a:spLocks/>
          </p:cNvSpPr>
          <p:nvPr/>
        </p:nvSpPr>
        <p:spPr>
          <a:xfrm>
            <a:off x="426721" y="1183907"/>
            <a:ext cx="8290558" cy="483188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buClr>
                <a:srgbClr val="92D050"/>
              </a:buClr>
              <a:buFont typeface="Wingdings" panose="05000000000000000000" pitchFamily="2" charset="2"/>
              <a:buChar char="q"/>
            </a:pPr>
            <a:r>
              <a:rPr lang="lv-LV" sz="2100" dirty="0"/>
              <a:t> Vienotas atkritumu ražotāju / pakalpojumu sniedzēju datu bāzes izveide, savstarpējās informācijas apmaiņas starp pašvaldībām, atkritumu apsaimniekošanas pakalpojumu sniedzējiem nodrošināšana</a:t>
            </a:r>
          </a:p>
          <a:p>
            <a:pPr algn="just">
              <a:buClr>
                <a:srgbClr val="92D050"/>
              </a:buClr>
              <a:buFont typeface="Wingdings" panose="05000000000000000000" pitchFamily="2" charset="2"/>
              <a:buChar char="q"/>
            </a:pPr>
            <a:r>
              <a:rPr lang="lv-LV" sz="2100" dirty="0"/>
              <a:t> Sistēmas / rīka izveide atkritumu radītāju nodrošināšanai ar nepieciešamo informāciju par atkritumu apsaimniekošanas pakalpojumu, t.sk. dažādu atkritumu plūsmu dalītās vākšanas iespējām, atkritumu izvešanas pakalpojumiem, grafikiem u.c.</a:t>
            </a:r>
          </a:p>
          <a:p>
            <a:pPr algn="just">
              <a:buClr>
                <a:srgbClr val="92D050"/>
              </a:buClr>
              <a:buFont typeface="Wingdings" panose="05000000000000000000" pitchFamily="2" charset="2"/>
              <a:buChar char="q"/>
            </a:pPr>
            <a:r>
              <a:rPr lang="lv-LV" sz="2100" dirty="0"/>
              <a:t> Mājkompostēšanas dalībnieku reģistra izveide un uzturēšana, datu uzkrāšanai par mājsaimniecībās pārstrādāto bioloģisko atkritumu daudzumu, nolūkā šos datus iekļaut aprēķinā par sasniegto sadzīves atkritumu pārstrādes rādītāju reģionā</a:t>
            </a:r>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882889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Plāna pārskata periodā sasniedzamie rezultāti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18</a:t>
            </a:fld>
            <a:endParaRPr lang="lv-LV" dirty="0"/>
          </a:p>
        </p:txBody>
      </p:sp>
      <p:graphicFrame>
        <p:nvGraphicFramePr>
          <p:cNvPr id="2" name="Chart 1">
            <a:extLst>
              <a:ext uri="{FF2B5EF4-FFF2-40B4-BE49-F238E27FC236}">
                <a16:creationId xmlns:a16="http://schemas.microsoft.com/office/drawing/2014/main" id="{5D99D550-CDDD-EDEF-7237-48AA035347E3}"/>
              </a:ext>
            </a:extLst>
          </p:cNvPr>
          <p:cNvGraphicFramePr>
            <a:graphicFrameLocks/>
          </p:cNvGraphicFramePr>
          <p:nvPr>
            <p:extLst>
              <p:ext uri="{D42A27DB-BD31-4B8C-83A1-F6EECF244321}">
                <p14:modId xmlns:p14="http://schemas.microsoft.com/office/powerpoint/2010/main" val="660896087"/>
              </p:ext>
            </p:extLst>
          </p:nvPr>
        </p:nvGraphicFramePr>
        <p:xfrm>
          <a:off x="426721" y="1103591"/>
          <a:ext cx="8104338" cy="48448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7600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Atkritumu apsaimniekošanas reģionālā centra izveide</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19</a:t>
            </a:fld>
            <a:endParaRPr lang="lv-LV" dirty="0"/>
          </a:p>
        </p:txBody>
      </p:sp>
      <p:sp>
        <p:nvSpPr>
          <p:cNvPr id="2" name="Content Placeholder 2">
            <a:extLst>
              <a:ext uri="{FF2B5EF4-FFF2-40B4-BE49-F238E27FC236}">
                <a16:creationId xmlns:a16="http://schemas.microsoft.com/office/drawing/2014/main" id="{A4C97118-6DCB-642B-4D22-B08D85C5681B}"/>
              </a:ext>
            </a:extLst>
          </p:cNvPr>
          <p:cNvSpPr txBox="1">
            <a:spLocks/>
          </p:cNvSpPr>
          <p:nvPr/>
        </p:nvSpPr>
        <p:spPr>
          <a:xfrm>
            <a:off x="426721" y="1318661"/>
            <a:ext cx="8290558" cy="482813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buClr>
                <a:srgbClr val="92D050"/>
              </a:buClr>
              <a:buFont typeface="Wingdings" panose="05000000000000000000" pitchFamily="2" charset="2"/>
              <a:buChar char="q"/>
            </a:pPr>
            <a:r>
              <a:rPr lang="lv-LV" dirty="0"/>
              <a:t> Saskaņā ar Atkritumu apsaimniekošanas likumu, līdz 2024. gada 30. jūnijam pašvaldības izveido atkritumu apsaimniekošanas reģionālos centrus (AARC) </a:t>
            </a:r>
          </a:p>
          <a:p>
            <a:pPr algn="just">
              <a:buClr>
                <a:srgbClr val="92D050"/>
              </a:buClr>
              <a:buFont typeface="Wingdings" panose="05000000000000000000" pitchFamily="2" charset="2"/>
              <a:buChar char="q"/>
            </a:pPr>
            <a:r>
              <a:rPr lang="lv-LV" dirty="0"/>
              <a:t>AARC - publiskas personas, publiski privāta vai privāta kapitālsabiedrība, kas veic attiecīgā atkritumu apsaimniekošanas reģiona pašvaldību deleģētos pārvaldes uzdevumus, īstenojot atkritumu apsaimniekošanas valsts plānā un atkritumu apsaimniekošanas reģionālajā plānā noteiktos atkritumu apsaimniekošanas mērķus</a:t>
            </a:r>
          </a:p>
          <a:p>
            <a:pPr algn="just">
              <a:buClr>
                <a:srgbClr val="92D050"/>
              </a:buClr>
              <a:buFont typeface="Wingdings" panose="05000000000000000000" pitchFamily="2" charset="2"/>
              <a:buChar char="q"/>
            </a:pPr>
            <a:r>
              <a:rPr lang="lv-LV" dirty="0"/>
              <a:t>AARC komersantus pašvaldības veido atbilstoši AAR ietilpstošo pašvaldību lēmumam vienā no šādiem veidiem:</a:t>
            </a:r>
          </a:p>
          <a:p>
            <a:pPr lvl="1" algn="just">
              <a:buClr>
                <a:srgbClr val="92D050"/>
              </a:buClr>
              <a:buFont typeface="Wingdings" panose="05000000000000000000" pitchFamily="2" charset="2"/>
              <a:buChar char="q"/>
            </a:pPr>
            <a:r>
              <a:rPr lang="lv-LV" dirty="0"/>
              <a:t> esošā sadzīves atkritumu poligona operatora pamatkapitāla palielināšana, iesaistoties AAR zonā ietilpstošajām pašvaldībām;</a:t>
            </a:r>
          </a:p>
          <a:p>
            <a:pPr lvl="1" algn="just">
              <a:buClr>
                <a:srgbClr val="92D050"/>
              </a:buClr>
              <a:buFont typeface="Wingdings" panose="05000000000000000000" pitchFamily="2" charset="2"/>
              <a:buChar char="q"/>
            </a:pPr>
            <a:r>
              <a:rPr lang="lv-LV" dirty="0"/>
              <a:t> jauna komersanta (piemēram, reorganizācijas ceļā) dibināšana;</a:t>
            </a:r>
          </a:p>
          <a:p>
            <a:pPr lvl="1" algn="just">
              <a:buClr>
                <a:srgbClr val="92D050"/>
              </a:buClr>
              <a:buFont typeface="Wingdings" panose="05000000000000000000" pitchFamily="2" charset="2"/>
              <a:buChar char="q"/>
            </a:pPr>
            <a:r>
              <a:rPr lang="lv-LV" dirty="0"/>
              <a:t> AARC komersants var palikt esošais sadzīves atkritumu poligona operators, nemainoties īpašnieku sastāvam.</a:t>
            </a:r>
          </a:p>
          <a:p>
            <a:pPr>
              <a:buFont typeface="Wingdings" panose="05000000000000000000" pitchFamily="2" charset="2"/>
              <a:buChar char="q"/>
            </a:pPr>
            <a:endParaRPr lang="lv-LV" dirty="0"/>
          </a:p>
          <a:p>
            <a:pPr marL="0" indent="0">
              <a:buFont typeface="Calibri" panose="020F0502020204030204" pitchFamily="34" charse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546083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Plāna izstrādes pamatojums</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2</a:t>
            </a:fld>
            <a:endParaRPr lang="lv-LV" dirty="0"/>
          </a:p>
        </p:txBody>
      </p:sp>
      <p:sp>
        <p:nvSpPr>
          <p:cNvPr id="8" name="TextBox 7">
            <a:extLst>
              <a:ext uri="{FF2B5EF4-FFF2-40B4-BE49-F238E27FC236}">
                <a16:creationId xmlns:a16="http://schemas.microsoft.com/office/drawing/2014/main" id="{0EDC0FA9-77A2-A602-F310-EAA7FC1A901B}"/>
              </a:ext>
            </a:extLst>
          </p:cNvPr>
          <p:cNvSpPr txBox="1"/>
          <p:nvPr/>
        </p:nvSpPr>
        <p:spPr>
          <a:xfrm>
            <a:off x="317633" y="897780"/>
            <a:ext cx="8508733" cy="5621539"/>
          </a:xfrm>
          <a:prstGeom prst="rect">
            <a:avLst/>
          </a:prstGeom>
          <a:solidFill>
            <a:schemeClr val="bg1">
              <a:lumMod val="75000"/>
              <a:lumOff val="25000"/>
            </a:schemeClr>
          </a:solidFill>
        </p:spPr>
        <p:txBody>
          <a:bodyPr wrap="square">
            <a:spAutoFit/>
          </a:bodyPr>
          <a:lstStyle/>
          <a:p>
            <a:pPr algn="just"/>
            <a:r>
              <a:rPr lang="lv-LV" sz="1700" dirty="0">
                <a:effectLst/>
                <a:latin typeface="Calibri" panose="020F0502020204030204" pitchFamily="34" charset="0"/>
                <a:ea typeface="Calibri" panose="020F0502020204030204" pitchFamily="34" charset="0"/>
                <a:cs typeface="Arial" panose="020B0604020202020204" pitchFamily="34" charset="0"/>
              </a:rPr>
              <a:t>Vidzemes reģionālais atkritumu apsaimniekošanas plāns (turpmāk – VRAAP) tiek izstrādāts ievērojot </a:t>
            </a:r>
            <a:r>
              <a:rPr lang="lv-LV" sz="1700" dirty="0">
                <a:effectLst/>
                <a:latin typeface="Calibri" panose="020F0502020204030204" pitchFamily="34" charset="0"/>
                <a:ea typeface="Calibri" panose="020F0502020204030204" pitchFamily="34" charset="0"/>
              </a:rPr>
              <a:t>“Atkritumu apsaimniekošanas likuma” III nodaļu un MK 2021.gada 22.jūnija noteikumus Nr.397 „Noteikumi par atkritumu apsaimniekošanas valsts un reģionālajiem plāniem un atkritumu rašanās novēršanas programmu”</a:t>
            </a:r>
            <a:endParaRPr lang="lv-LV" sz="17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Bef>
                <a:spcPts val="600"/>
              </a:spcBef>
            </a:pPr>
            <a:r>
              <a:rPr lang="lv-LV" sz="1700" dirty="0">
                <a:effectLst/>
                <a:latin typeface="Calibri" panose="020F0502020204030204" pitchFamily="34" charset="0"/>
                <a:ea typeface="Calibri" panose="020F0502020204030204" pitchFamily="34" charset="0"/>
                <a:cs typeface="Calibri" panose="020F0502020204030204" pitchFamily="34" charset="0"/>
              </a:rPr>
              <a:t>Vispārējie principi VRAAP izstrādē:</a:t>
            </a:r>
            <a:endParaRPr lang="lv-LV" sz="17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buClr>
                <a:srgbClr val="92D050"/>
              </a:buClr>
              <a:buFont typeface="Wingdings" panose="05000000000000000000" pitchFamily="2" charset="2"/>
              <a:buChar char="q"/>
            </a:pPr>
            <a:r>
              <a:rPr lang="lv-LV" sz="1700" dirty="0">
                <a:effectLst/>
                <a:latin typeface="Calibri" panose="020F0502020204030204" pitchFamily="34" charset="0"/>
                <a:ea typeface="Calibri" panose="020F0502020204030204" pitchFamily="34" charset="0"/>
                <a:cs typeface="Arial" panose="020B0604020202020204" pitchFamily="34" charset="0"/>
              </a:rPr>
              <a:t> Plāns tiek izstrādāts ievērojot Latvijas Republikas un Eiropas Savienības spēkā esošo normatīvo aktu prasības atkritumu apsaimniekošanas jomā un atkritumu apsaimniekošanas valsts plānā paredzētos atkritumu apsaimniekošanas sistēmas attīstības virzienus, mērķus, un mērķu sasniegšanai veicamos uzdevumus</a:t>
            </a:r>
          </a:p>
          <a:p>
            <a:pPr algn="just">
              <a:lnSpc>
                <a:spcPct val="107000"/>
              </a:lnSpc>
              <a:buClr>
                <a:srgbClr val="92D050"/>
              </a:buClr>
              <a:buFont typeface="Wingdings" panose="05000000000000000000" pitchFamily="2" charset="2"/>
              <a:buChar char="q"/>
            </a:pPr>
            <a:r>
              <a:rPr lang="lv-LV" sz="1700" dirty="0">
                <a:effectLst/>
                <a:latin typeface="Calibri" panose="020F0502020204030204" pitchFamily="34" charset="0"/>
                <a:ea typeface="Calibri" panose="020F0502020204030204" pitchFamily="34" charset="0"/>
                <a:cs typeface="Arial" panose="020B0604020202020204" pitchFamily="34" charset="0"/>
              </a:rPr>
              <a:t> Plāns tiek izstrādāts, ievērojot MK 2023. gada 13. jūnija noteikumos Nr.301“Noteikumi par atkritumu apsaimniekošanas reģioniem” noteiktās Vidzemes atkritumu apsaimniekošanas reģiona  robežas</a:t>
            </a:r>
          </a:p>
          <a:p>
            <a:pPr algn="just">
              <a:lnSpc>
                <a:spcPct val="107000"/>
              </a:lnSpc>
              <a:buClr>
                <a:srgbClr val="92D050"/>
              </a:buClr>
              <a:buFont typeface="Wingdings" panose="05000000000000000000" pitchFamily="2" charset="2"/>
              <a:buChar char="q"/>
            </a:pPr>
            <a:r>
              <a:rPr lang="lv-LV" sz="1700" dirty="0">
                <a:effectLst/>
                <a:latin typeface="Calibri" panose="020F0502020204030204" pitchFamily="34" charset="0"/>
                <a:ea typeface="Calibri" panose="020F0502020204030204" pitchFamily="34" charset="0"/>
                <a:cs typeface="Arial" panose="020B0604020202020204" pitchFamily="34" charset="0"/>
              </a:rPr>
              <a:t> Plāns tiek izstrādāts balstoties uz atkritumu apsaimniekošanas komersantu aptaujas rezultātā iegūtajiem un jaunākajiem publiskajos reģistros un datubāzēs pieejamiem datiem, kas raksturo reģiona iedzīvotājus, reģionā apsaimniekotos atkritumu apjomus, pieejamo infrastruktūru u.c. indikatorus</a:t>
            </a:r>
          </a:p>
          <a:p>
            <a:pPr algn="just">
              <a:buClr>
                <a:srgbClr val="92D050"/>
              </a:buClr>
              <a:buFont typeface="Wingdings" panose="05000000000000000000" pitchFamily="2" charset="2"/>
              <a:buChar char="q"/>
            </a:pPr>
            <a:r>
              <a:rPr lang="lv-LV" sz="1700" dirty="0">
                <a:effectLst/>
                <a:latin typeface="Calibri" panose="020F0502020204030204" pitchFamily="34" charset="0"/>
                <a:ea typeface="Calibri" panose="020F0502020204030204" pitchFamily="34" charset="0"/>
                <a:cs typeface="Arial" panose="020B0604020202020204" pitchFamily="34" charset="0"/>
              </a:rPr>
              <a:t> Ievērojot normatīvo aktu prasības, izstrādājot VRAAP tiek nodrošināta sabiedrības, organizāciju un institūciju informēšana un viedokļu uzklausīšana, tiek veiktas konsultācijas ar reģiona pašvaldībām, kompetentajām iestādēm un reģionā strādājošajiem atkritumu apsaimniekošanas komersantiem</a:t>
            </a:r>
            <a:endParaRPr lang="lv-LV" sz="1700" dirty="0"/>
          </a:p>
        </p:txBody>
      </p:sp>
    </p:spTree>
    <p:extLst>
      <p:ext uri="{BB962C8B-B14F-4D97-AF65-F5344CB8AC3E}">
        <p14:creationId xmlns:p14="http://schemas.microsoft.com/office/powerpoint/2010/main" val="2128806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Atkritumu apsaimniekošanas reģionālā centra izveide</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20</a:t>
            </a:fld>
            <a:endParaRPr lang="lv-LV" dirty="0"/>
          </a:p>
        </p:txBody>
      </p:sp>
      <p:sp>
        <p:nvSpPr>
          <p:cNvPr id="2" name="Content Placeholder 2">
            <a:extLst>
              <a:ext uri="{FF2B5EF4-FFF2-40B4-BE49-F238E27FC236}">
                <a16:creationId xmlns:a16="http://schemas.microsoft.com/office/drawing/2014/main" id="{A4C97118-6DCB-642B-4D22-B08D85C5681B}"/>
              </a:ext>
            </a:extLst>
          </p:cNvPr>
          <p:cNvSpPr txBox="1">
            <a:spLocks/>
          </p:cNvSpPr>
          <p:nvPr/>
        </p:nvSpPr>
        <p:spPr>
          <a:xfrm>
            <a:off x="426721" y="1016000"/>
            <a:ext cx="8290558" cy="5130800"/>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just">
              <a:buClr>
                <a:srgbClr val="92D050"/>
              </a:buClr>
              <a:buNone/>
            </a:pPr>
            <a:r>
              <a:rPr lang="lv-LV" sz="1800" dirty="0"/>
              <a:t>Apsvērumi </a:t>
            </a:r>
            <a:r>
              <a:rPr lang="lv-LV" sz="1800" dirty="0" err="1"/>
              <a:t>lēmumpieņemšanā</a:t>
            </a:r>
            <a:r>
              <a:rPr lang="lv-LV" sz="1800" dirty="0"/>
              <a:t> par AARC izveidi:</a:t>
            </a:r>
          </a:p>
          <a:p>
            <a:pPr algn="just">
              <a:buClr>
                <a:srgbClr val="92D050"/>
              </a:buClr>
              <a:buFont typeface="Wingdings" panose="05000000000000000000" pitchFamily="2" charset="2"/>
              <a:buChar char="q"/>
            </a:pPr>
            <a:r>
              <a:rPr lang="lv-LV" sz="1800" dirty="0"/>
              <a:t> lai pilnībā īstenotu AARC funkcijas un nodrošinātu Plāna ieviešanas pārraudzību, atkritumu apsaimniekošanas koordinēšanu reģiona zonas līmenī, ir nepieciešama visu VAAR ietilpstošo pašvaldību iesaiste</a:t>
            </a:r>
          </a:p>
          <a:p>
            <a:pPr algn="just">
              <a:buClr>
                <a:srgbClr val="92D050"/>
              </a:buClr>
              <a:buFont typeface="Wingdings" panose="05000000000000000000" pitchFamily="2" charset="2"/>
              <a:buChar char="q"/>
            </a:pPr>
            <a:r>
              <a:rPr lang="lv-LV" sz="1800" dirty="0"/>
              <a:t> šobrīd VAAR teritorijā esošos divus SAP apsaimnieko divas pašvaldību kapitālsabiedrības, kurās kapitāldaļu īpašnieces ir šādas pašvaldības:</a:t>
            </a:r>
          </a:p>
          <a:p>
            <a:pPr lvl="1" algn="just">
              <a:buClr>
                <a:srgbClr val="92D050"/>
              </a:buClr>
              <a:buFont typeface="Wingdings" panose="05000000000000000000" pitchFamily="2" charset="2"/>
              <a:buChar char="q"/>
            </a:pPr>
            <a:r>
              <a:rPr lang="lv-LV" dirty="0"/>
              <a:t> SIA “ZAAO” - Balvu, Cēsu, Limbažu, Saulkrastu, Siguldas, Smiltenes, Valkas, Valmieras novada pašvaldības</a:t>
            </a:r>
          </a:p>
          <a:p>
            <a:pPr lvl="1" algn="just">
              <a:buClr>
                <a:srgbClr val="92D050"/>
              </a:buClr>
              <a:buFont typeface="Wingdings" panose="05000000000000000000" pitchFamily="2" charset="2"/>
              <a:buChar char="q"/>
            </a:pPr>
            <a:r>
              <a:rPr lang="lv-LV" dirty="0"/>
              <a:t> SIA “AP Kaudzītes” - Alūksnes, Balvu, Gulbenes, Madonas novada pašvaldības</a:t>
            </a:r>
          </a:p>
          <a:p>
            <a:pPr algn="just">
              <a:buClr>
                <a:srgbClr val="92D050"/>
              </a:buClr>
              <a:buFont typeface="Wingdings" panose="05000000000000000000" pitchFamily="2" charset="2"/>
              <a:buChar char="q"/>
            </a:pPr>
            <a:r>
              <a:rPr lang="lv-LV" sz="1800" dirty="0"/>
              <a:t> lai AARC varētu īstenot deleģētos uzdevumus visa VAAR līmenī, efektīvākais, racionālākais un saimnieciski izdevīgākais variants ir viena AARC komersanta izveide</a:t>
            </a:r>
          </a:p>
          <a:p>
            <a:pPr marL="0" indent="0" algn="just">
              <a:buFont typeface="Calibri" panose="020F0502020204030204" pitchFamily="34" charset="0"/>
              <a:buNone/>
            </a:pPr>
            <a:r>
              <a:rPr lang="lv-LV" sz="1800" dirty="0"/>
              <a:t>AARC izveides priekšlikums:</a:t>
            </a:r>
          </a:p>
          <a:p>
            <a:pPr algn="just">
              <a:buClr>
                <a:srgbClr val="92D050"/>
              </a:buClr>
              <a:buFont typeface="Wingdings" panose="05000000000000000000" pitchFamily="2" charset="2"/>
              <a:buChar char="q"/>
            </a:pPr>
            <a:r>
              <a:rPr lang="lv-LV" sz="1800" dirty="0"/>
              <a:t> optimālais AARC izveides risinājums ir paredzēt SAP “Daibe” operatora - SIA “ZAAO”, pamatkapitāla palielināšanu, kapitālsabiedrībā iesaistoties Alūksnes un Gulbenes novada pašvaldībām. Kā viens no reālākajiem un lietderīgākajiem SIA “ZAAO” pamatkapitāla palielināšanas veidiem ir veikt sabiedrību apvienošanu pievienošanas veidā, proti, pievienojot SIA “AP Kaudzītes” SIA “ZAAO”.</a:t>
            </a:r>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1927317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SIVN rezultāti</a:t>
            </a:r>
            <a:endParaRPr lang="lv-LV" sz="3200" dirty="0">
              <a:solidFill>
                <a:schemeClr val="bg1"/>
              </a:solidFill>
            </a:endParaRPr>
          </a:p>
        </p:txBody>
      </p:sp>
      <p:sp>
        <p:nvSpPr>
          <p:cNvPr id="9" name="Slide Number Placeholder 8"/>
          <p:cNvSpPr>
            <a:spLocks noGrp="1"/>
          </p:cNvSpPr>
          <p:nvPr>
            <p:ph type="sldNum" sz="quarter" idx="12"/>
          </p:nvPr>
        </p:nvSpPr>
        <p:spPr/>
        <p:txBody>
          <a:bodyPr/>
          <a:lstStyle/>
          <a:p>
            <a:fld id="{2E5A7346-834D-46EB-B6AF-5433C4166DD5}" type="slidenum">
              <a:rPr lang="lv-LV" smtClean="0"/>
              <a:t>21</a:t>
            </a:fld>
            <a:endParaRPr lang="lv-LV" dirty="0"/>
          </a:p>
        </p:txBody>
      </p:sp>
      <p:sp>
        <p:nvSpPr>
          <p:cNvPr id="8" name="Content Placeholder 2">
            <a:extLst>
              <a:ext uri="{FF2B5EF4-FFF2-40B4-BE49-F238E27FC236}">
                <a16:creationId xmlns:a16="http://schemas.microsoft.com/office/drawing/2014/main" id="{2CDA11A8-CB71-B6DF-CC1B-F63A57E46F7D}"/>
              </a:ext>
            </a:extLst>
          </p:cNvPr>
          <p:cNvSpPr>
            <a:spLocks noGrp="1"/>
          </p:cNvSpPr>
          <p:nvPr>
            <p:ph idx="1"/>
          </p:nvPr>
        </p:nvSpPr>
        <p:spPr>
          <a:xfrm>
            <a:off x="426721" y="1040853"/>
            <a:ext cx="8290558" cy="5167441"/>
          </a:xfrm>
        </p:spPr>
        <p:txBody>
          <a:bodyPr>
            <a:normAutofit fontScale="92500" lnSpcReduction="20000"/>
          </a:bodyPr>
          <a:lstStyle/>
          <a:p>
            <a:pPr algn="just">
              <a:buClr>
                <a:srgbClr val="92D050"/>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Calibri" panose="020F0502020204030204" pitchFamily="34" charset="0"/>
              </a:rPr>
              <a:t> Ieviešot pasākumus, kas saistīti ar atkritumu rašanos novēršanu, paredzama vides stāvokļa uzlabošana, jo tas samazinās atkritumu poligonos nodoto atkritumu daudzumu, veicinās tādu materiālu izmantošanu, kas rada mazāku ietekmi uz vidi, ņemot vērā pilnu iekārtas dzīves cikla analīzi, arī  veicinās dažādu atkritumu veidu atkārtotu izmantošanu </a:t>
            </a:r>
          </a:p>
          <a:p>
            <a:pPr algn="just">
              <a:buClr>
                <a:srgbClr val="92D050"/>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Calibri" panose="020F0502020204030204" pitchFamily="34" charset="0"/>
              </a:rPr>
              <a:t> Nelabvēlīgu pārrobežu ietekme Plāna projektā paredzēto darbību īstenošanas laikā netiek prognozēta</a:t>
            </a:r>
          </a:p>
          <a:p>
            <a:pPr algn="just">
              <a:buClr>
                <a:srgbClr val="92D050"/>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Arial" panose="020B0604020202020204" pitchFamily="34" charset="0"/>
              </a:rPr>
              <a:t> Ņemot vērā, ka Vidzemes AAR esošajos </a:t>
            </a:r>
            <a:r>
              <a:rPr lang="lv-LV" sz="1900" dirty="0">
                <a:effectLst/>
                <a:latin typeface="Calibri" panose="020F0502020204030204" pitchFamily="34" charset="0"/>
                <a:ea typeface="Calibri" panose="020F0502020204030204" pitchFamily="34" charset="0"/>
                <a:cs typeface="Calibri" panose="020F0502020204030204" pitchFamily="34" charset="0"/>
              </a:rPr>
              <a:t>SAP “Daibe” un </a:t>
            </a:r>
            <a:r>
              <a:rPr lang="lv-LV" sz="1900" dirty="0">
                <a:effectLst/>
                <a:latin typeface="Calibri" panose="020F0502020204030204" pitchFamily="34" charset="0"/>
                <a:ea typeface="Calibri" panose="020F0502020204030204" pitchFamily="34" charset="0"/>
              </a:rPr>
              <a:t>SAP “Kaudzītes”</a:t>
            </a:r>
            <a:r>
              <a:rPr lang="lv-LV" sz="1900" dirty="0">
                <a:effectLst/>
                <a:latin typeface="Calibri" panose="020F0502020204030204" pitchFamily="34" charset="0"/>
                <a:ea typeface="Calibri" panose="020F0502020204030204" pitchFamily="34" charset="0"/>
                <a:cs typeface="Calibri" panose="020F0502020204030204" pitchFamily="34" charset="0"/>
              </a:rPr>
              <a:t> ir ierīkota nepieciešamā infrastruktūra atkritumu pieņemšanai, apstrādei un apglabāšanai, poligonu apsaimniekošana notiek </a:t>
            </a:r>
            <a:r>
              <a:rPr lang="lv-LV" sz="1900" dirty="0">
                <a:latin typeface="Calibri" panose="020F0502020204030204" pitchFamily="34" charset="0"/>
                <a:ea typeface="Calibri" panose="020F0502020204030204" pitchFamily="34" charset="0"/>
                <a:cs typeface="Calibri" panose="020F0502020204030204" pitchFamily="34" charset="0"/>
              </a:rPr>
              <a:t>saskaņā ar spēkā esošo normatīvo aktu prasībām</a:t>
            </a:r>
            <a:r>
              <a:rPr lang="lv-LV" sz="1900" dirty="0">
                <a:effectLst/>
                <a:latin typeface="Calibri" panose="020F0502020204030204" pitchFamily="34" charset="0"/>
                <a:ea typeface="Calibri" panose="020F0502020204030204" pitchFamily="34" charset="0"/>
                <a:cs typeface="Calibri" panose="020F0502020204030204" pitchFamily="34" charset="0"/>
              </a:rPr>
              <a:t>, ir rekomendējama arī turpmāk šo objektus attīstīt kā reģiona centrālo atkritumu apsaimniekošanas infrastruktūru</a:t>
            </a:r>
            <a:endParaRPr lang="lv-LV" sz="1900" dirty="0">
              <a:latin typeface="Calibri" panose="020F0502020204030204" pitchFamily="34" charset="0"/>
              <a:ea typeface="Calibri" panose="020F0502020204030204" pitchFamily="34" charset="0"/>
              <a:cs typeface="Arial" panose="020B0604020202020204" pitchFamily="34" charset="0"/>
            </a:endParaRPr>
          </a:p>
          <a:p>
            <a:pPr algn="just">
              <a:buClr>
                <a:srgbClr val="92D050"/>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Calibri" panose="020F0502020204030204" pitchFamily="34" charset="0"/>
              </a:rPr>
              <a:t> Secināms, ka gan poligonos esošā/plānotā darbība un dažāda līmeņa plānošanas dokumenti un attīstības plāni, kā arī piegulošo teritoriju izmantošanas raksturs savstarpēji nekonfliktē un atbilst pašvaldību teritorijas attīstības plānošanas dokumentos noteiktajiem zemes lietošanas mērķiem un saimnieciskās darbības iespējām </a:t>
            </a:r>
          </a:p>
          <a:p>
            <a:pPr algn="just">
              <a:buClr>
                <a:srgbClr val="92D050"/>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Arial" panose="020B0604020202020204" pitchFamily="34" charset="0"/>
              </a:rPr>
              <a:t> Vērtējot valstiskā mērogā ikviena AAP apstiprināšana un secīgi tā ieviešana var mazināt atkritumu rašanos, veicināt atkritumu atkārtotu izmantošanu un pārstrādi tādejādi, palielinot resursu izmantošanas efektivitāti un veicinot ilgtspējīgākas patērētāju uzvedības modeļa attīstību</a:t>
            </a:r>
          </a:p>
          <a:p>
            <a:pPr algn="just">
              <a:buClr>
                <a:srgbClr val="92D050"/>
              </a:buClr>
              <a:buFont typeface="Wingdings" panose="05000000000000000000" pitchFamily="2" charset="2"/>
              <a:buChar char="q"/>
            </a:pPr>
            <a:r>
              <a:rPr lang="lv-LV" sz="1900" dirty="0">
                <a:effectLst/>
                <a:latin typeface="Calibri" panose="020F0502020204030204" pitchFamily="34" charset="0"/>
                <a:ea typeface="Calibri" panose="020F0502020204030204" pitchFamily="34" charset="0"/>
                <a:cs typeface="Arial" panose="020B0604020202020204" pitchFamily="34" charset="0"/>
              </a:rPr>
              <a:t>Apstiprinot Vidzemes AAR plānu, k</a:t>
            </a:r>
            <a:r>
              <a:rPr lang="lv-LV" sz="1900" dirty="0">
                <a:effectLst/>
                <a:latin typeface="Calibri" panose="020F0502020204030204" pitchFamily="34" charset="0"/>
                <a:ea typeface="Calibri" panose="020F0502020204030204" pitchFamily="34" charset="0"/>
                <a:cs typeface="Calibri" panose="020F0502020204030204" pitchFamily="34" charset="0"/>
              </a:rPr>
              <a:t>opumā tiek veicināta </a:t>
            </a:r>
            <a:r>
              <a:rPr lang="lv-LV" sz="1900" dirty="0">
                <a:effectLst/>
                <a:latin typeface="Calibri" panose="020F0502020204030204" pitchFamily="34" charset="0"/>
                <a:ea typeface="Calibri" panose="020F0502020204030204" pitchFamily="34" charset="0"/>
                <a:cs typeface="Arial" panose="020B0604020202020204" pitchFamily="34" charset="0"/>
              </a:rPr>
              <a:t>Vidzemes</a:t>
            </a:r>
            <a:r>
              <a:rPr lang="lv-LV" sz="1900" dirty="0">
                <a:effectLst/>
                <a:latin typeface="Calibri" panose="020F0502020204030204" pitchFamily="34" charset="0"/>
                <a:ea typeface="Calibri" panose="020F0502020204030204" pitchFamily="34" charset="0"/>
                <a:cs typeface="Calibri" panose="020F0502020204030204" pitchFamily="34" charset="0"/>
              </a:rPr>
              <a:t> AAR teritorijas līdzsvarota attīstība un tiek samazināti riski negatīvai ietekmei uz apkārtējo vidi</a:t>
            </a:r>
            <a:endParaRPr lang="en-US" sz="1900" dirty="0">
              <a:effectLst/>
              <a:latin typeface="Calibri" panose="020F0502020204030204" pitchFamily="34" charset="0"/>
              <a:ea typeface="Calibri" panose="020F0502020204030204" pitchFamily="34" charset="0"/>
              <a:cs typeface="Arial" panose="020B0604020202020204" pitchFamily="34" charset="0"/>
            </a:endParaRPr>
          </a:p>
          <a:p>
            <a:pPr algn="just">
              <a:buClr>
                <a:srgbClr val="92D050"/>
              </a:buClr>
              <a:buFont typeface="Wingdings" panose="05000000000000000000" pitchFamily="2" charset="2"/>
              <a:buChar char="q"/>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
              <a:buClr>
                <a:srgbClr val="92D050"/>
              </a:buCl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Tree>
    <p:extLst>
      <p:ext uri="{BB962C8B-B14F-4D97-AF65-F5344CB8AC3E}">
        <p14:creationId xmlns:p14="http://schemas.microsoft.com/office/powerpoint/2010/main" val="2467267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4"/>
            <a:ext cx="9144000" cy="796237"/>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Turpmākās darbības - Vides pārskata un Plāna akceptēšana</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426721" y="1251284"/>
            <a:ext cx="8178264" cy="4937760"/>
          </a:xfrm>
        </p:spPr>
        <p:txBody>
          <a:bodyPr>
            <a:normAutofit fontScale="85000" lnSpcReduction="20000"/>
          </a:bodyPr>
          <a:lstStyle/>
          <a:p>
            <a:pPr algn="just">
              <a:buClr>
                <a:srgbClr val="92D050"/>
              </a:buClr>
              <a:buFont typeface="Wingdings" panose="05000000000000000000" pitchFamily="2" charset="2"/>
              <a:buChar char="q"/>
            </a:pPr>
            <a:r>
              <a:rPr lang="lv-LV" dirty="0"/>
              <a:t> </a:t>
            </a:r>
            <a:r>
              <a:rPr lang="lv-LV" sz="2100" dirty="0"/>
              <a:t>Izpildītājs sagatavo sabiedriskās apspriešanas sanāksmes protokolu un publicē tīmekļa vietnē </a:t>
            </a:r>
            <a:r>
              <a:rPr lang="lv-LV" sz="2100" dirty="0">
                <a:hlinkClick r:id="rId2"/>
              </a:rPr>
              <a:t>www.geoconsultants.lv</a:t>
            </a:r>
            <a:r>
              <a:rPr lang="lv-LV" sz="2100" dirty="0"/>
              <a:t>. Persona, kas piedalījusies sanāksmē, var iepazīties ar protokolu un ne vēlāk kā trīs darbdienas pēc protokola publicēšanas iesniegt iesniegumu, kurā izteikts tās atsevišķais viedoklis</a:t>
            </a:r>
          </a:p>
          <a:p>
            <a:pPr algn="just">
              <a:buClr>
                <a:srgbClr val="92D050"/>
              </a:buClr>
              <a:buFont typeface="Wingdings" panose="05000000000000000000" pitchFamily="2" charset="2"/>
              <a:buChar char="q"/>
            </a:pPr>
            <a:r>
              <a:rPr lang="lv-LV" sz="2100" dirty="0"/>
              <a:t> Priekšlikumus, kas radīsies pēc sabiedriskās apspriešanas sanāksmes aicinām rakstveidā sūtīt  uz </a:t>
            </a:r>
            <a:r>
              <a:rPr lang="lv-LV" sz="2100" dirty="0">
                <a:hlinkClick r:id="rId3"/>
              </a:rPr>
              <a:t>gc@geoconsultants.lv</a:t>
            </a:r>
            <a:r>
              <a:rPr lang="lv-LV" sz="2100" dirty="0"/>
              <a:t> līdz 2023. gada 31. augustam</a:t>
            </a:r>
          </a:p>
          <a:p>
            <a:pPr algn="just">
              <a:buClr>
                <a:srgbClr val="92D050"/>
              </a:buClr>
              <a:buFont typeface="Wingdings" panose="05000000000000000000" pitchFamily="2" charset="2"/>
              <a:buChar char="q"/>
            </a:pPr>
            <a:r>
              <a:rPr lang="lv-LV" sz="2100" dirty="0"/>
              <a:t> Izpildītājs precizē Vides pārskatu un Plānu ņemot vērā sabiedriskās apspriešanas ietvaros saņemtos priekšlikumus un komentārus</a:t>
            </a:r>
          </a:p>
          <a:p>
            <a:pPr algn="just">
              <a:buClr>
                <a:srgbClr val="92D050"/>
              </a:buClr>
              <a:buFont typeface="Wingdings" panose="05000000000000000000" pitchFamily="2" charset="2"/>
              <a:buChar char="q"/>
            </a:pPr>
            <a:r>
              <a:rPr lang="lv-LV" sz="2100" dirty="0"/>
              <a:t> Precizētais Vides pārskats un Plāns tiek ievietots SIA «ZAAO» un SIA «Geo Consultants» tīmekļvietnēs un iesniegts Vides pārraudzības valsts birojam (MKN Nr. 157 20.</a:t>
            </a:r>
            <a:r>
              <a:rPr lang="lv-LV" sz="2100" baseline="30000" dirty="0"/>
              <a:t>1</a:t>
            </a:r>
            <a:r>
              <a:rPr lang="lv-LV" sz="2100" dirty="0"/>
              <a:t> punkts)</a:t>
            </a:r>
          </a:p>
          <a:p>
            <a:pPr algn="just">
              <a:buClr>
                <a:srgbClr val="92D050"/>
              </a:buClr>
              <a:buFont typeface="Wingdings" panose="05000000000000000000" pitchFamily="2" charset="2"/>
              <a:buChar char="q"/>
            </a:pPr>
            <a:r>
              <a:rPr lang="lv-LV" sz="2100" dirty="0"/>
              <a:t> Vides pārraudzības valsts birojs 30 dienu laikā sniedz atzinumu par vides pārskata projektu (MKN Nr. 157 21. punkts)</a:t>
            </a:r>
          </a:p>
          <a:p>
            <a:pPr algn="just">
              <a:buClr>
                <a:srgbClr val="92D050"/>
              </a:buClr>
              <a:buFont typeface="Wingdings" panose="05000000000000000000" pitchFamily="2" charset="2"/>
              <a:buChar char="q"/>
            </a:pPr>
            <a:r>
              <a:rPr lang="lv-LV" sz="2100" dirty="0"/>
              <a:t> Pēc pozitīva Vides pārraudzības valsts biroja atzinuma saņemšanas reģionālais atkritumu apsaimniekošanas plāns tiek nodots apstiprināšanai atkritumu apsaimniekošanas reģionam piekritīgajās pašvaldībās</a:t>
            </a:r>
          </a:p>
          <a:p>
            <a:pPr algn="just">
              <a:buClr>
                <a:srgbClr val="92D050"/>
              </a:buClr>
              <a:buFont typeface="Wingdings" panose="05000000000000000000" pitchFamily="2" charset="2"/>
              <a:buChar char="q"/>
            </a:pPr>
            <a:r>
              <a:rPr lang="lv-LV" sz="2100" dirty="0"/>
              <a:t> Plāns stājas spēkā no brīža, kad to ir apstiprinājušas visas atkritumu apsaimniekošanas reģionam piekritīgās pašvaldības</a:t>
            </a:r>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22</a:t>
            </a:fld>
            <a:endParaRPr lang="lv-LV" dirty="0"/>
          </a:p>
        </p:txBody>
      </p:sp>
    </p:spTree>
    <p:extLst>
      <p:ext uri="{BB962C8B-B14F-4D97-AF65-F5344CB8AC3E}">
        <p14:creationId xmlns:p14="http://schemas.microsoft.com/office/powerpoint/2010/main" val="1853521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29477CF-BE36-8587-BF43-DEF7197678E2}"/>
              </a:ext>
            </a:extLst>
          </p:cNvPr>
          <p:cNvSpPr/>
          <p:nvPr/>
        </p:nvSpPr>
        <p:spPr>
          <a:xfrm>
            <a:off x="0" y="-1632"/>
            <a:ext cx="9144000" cy="17593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3" name="Content Placeholder 2"/>
          <p:cNvSpPr>
            <a:spLocks noGrp="1"/>
          </p:cNvSpPr>
          <p:nvPr>
            <p:ph idx="1"/>
          </p:nvPr>
        </p:nvSpPr>
        <p:spPr/>
        <p:txBody>
          <a:bodyPr>
            <a:normAutofit/>
          </a:bodyPr>
          <a:lstStyle/>
          <a:p>
            <a:endParaRPr lang="lv-LV" dirty="0"/>
          </a:p>
          <a:p>
            <a:pPr algn="ctr"/>
            <a:endParaRPr lang="lv-LV" dirty="0"/>
          </a:p>
          <a:p>
            <a:pPr algn="ctr"/>
            <a:r>
              <a:rPr lang="lv-LV" sz="2400" dirty="0"/>
              <a:t>Paldies par uzmanību!</a:t>
            </a:r>
          </a:p>
          <a:p>
            <a:pPr>
              <a:spcBef>
                <a:spcPts val="0"/>
              </a:spcBef>
              <a:spcAft>
                <a:spcPts val="600"/>
              </a:spcAft>
            </a:pPr>
            <a:endParaRPr lang="lv-LV" dirty="0"/>
          </a:p>
          <a:p>
            <a:pPr>
              <a:spcBef>
                <a:spcPts val="0"/>
              </a:spcBef>
              <a:spcAft>
                <a:spcPts val="600"/>
              </a:spcAft>
            </a:pPr>
            <a:endParaRPr lang="lv-LV" dirty="0"/>
          </a:p>
          <a:p>
            <a:pPr>
              <a:spcBef>
                <a:spcPts val="400"/>
              </a:spcBef>
              <a:spcAft>
                <a:spcPts val="0"/>
              </a:spcAft>
            </a:pPr>
            <a:r>
              <a:rPr lang="lv-LV" dirty="0"/>
              <a:t>SIA “Geo Consultants”</a:t>
            </a:r>
          </a:p>
          <a:p>
            <a:pPr>
              <a:spcBef>
                <a:spcPts val="400"/>
              </a:spcBef>
              <a:spcAft>
                <a:spcPts val="0"/>
              </a:spcAft>
            </a:pPr>
            <a:r>
              <a:rPr lang="lv-LV" dirty="0"/>
              <a:t>Adrese: Olīvu iela 9, Rīga, LV-1004, Latvija</a:t>
            </a:r>
          </a:p>
          <a:p>
            <a:pPr>
              <a:spcBef>
                <a:spcPts val="400"/>
              </a:spcBef>
              <a:spcAft>
                <a:spcPts val="0"/>
              </a:spcAft>
            </a:pPr>
            <a:r>
              <a:rPr lang="lv-LV" dirty="0"/>
              <a:t>Tālr.: +371 67 627 504</a:t>
            </a:r>
          </a:p>
          <a:p>
            <a:pPr>
              <a:spcBef>
                <a:spcPts val="400"/>
              </a:spcBef>
              <a:spcAft>
                <a:spcPts val="0"/>
              </a:spcAft>
            </a:pPr>
            <a:r>
              <a:rPr lang="lv-LV" dirty="0"/>
              <a:t>E-pasts: gc@geoconsultants.lv</a:t>
            </a:r>
          </a:p>
          <a:p>
            <a:pPr>
              <a:spcBef>
                <a:spcPts val="400"/>
              </a:spcBef>
              <a:spcAft>
                <a:spcPts val="0"/>
              </a:spcAft>
            </a:pPr>
            <a:r>
              <a:rPr lang="lv-LV" dirty="0" err="1"/>
              <a:t>Web</a:t>
            </a:r>
            <a:r>
              <a:rPr lang="lv-LV" dirty="0"/>
              <a:t>: </a:t>
            </a:r>
            <a:r>
              <a:rPr lang="lv-LV" dirty="0">
                <a:hlinkClick r:id="rId2"/>
              </a:rPr>
              <a:t>www.geoconsultants.lv</a:t>
            </a:r>
            <a:endParaRPr lang="lv-LV" dirty="0"/>
          </a:p>
          <a:p>
            <a:pPr>
              <a:spcBef>
                <a:spcPts val="400"/>
              </a:spcBef>
              <a:spcAft>
                <a:spcPts val="0"/>
              </a:spcAft>
            </a:pPr>
            <a:endParaRPr lang="lv-LV" dirty="0"/>
          </a:p>
          <a:p>
            <a:endParaRPr lang="lv-LV" dirty="0"/>
          </a:p>
        </p:txBody>
      </p:sp>
      <p:sp>
        <p:nvSpPr>
          <p:cNvPr id="2" name="Slide Number Placeholder 1">
            <a:extLst>
              <a:ext uri="{FF2B5EF4-FFF2-40B4-BE49-F238E27FC236}">
                <a16:creationId xmlns:a16="http://schemas.microsoft.com/office/drawing/2014/main" id="{C76D52EE-216E-ECD8-9EEC-68835D39C95A}"/>
              </a:ext>
            </a:extLst>
          </p:cNvPr>
          <p:cNvSpPr>
            <a:spLocks noGrp="1"/>
          </p:cNvSpPr>
          <p:nvPr>
            <p:ph type="sldNum" sz="quarter" idx="12"/>
          </p:nvPr>
        </p:nvSpPr>
        <p:spPr/>
        <p:txBody>
          <a:bodyPr/>
          <a:lstStyle/>
          <a:p>
            <a:fld id="{2E5A7346-834D-46EB-B6AF-5433C4166DD5}" type="slidenum">
              <a:rPr lang="lv-LV" smtClean="0"/>
              <a:t>23</a:t>
            </a:fld>
            <a:endParaRPr lang="lv-LV"/>
          </a:p>
        </p:txBody>
      </p:sp>
      <p:pic>
        <p:nvPicPr>
          <p:cNvPr id="6" name="Picture 5" descr="gc_logo_editablevarsijas_favorits_gala2">
            <a:extLst>
              <a:ext uri="{FF2B5EF4-FFF2-40B4-BE49-F238E27FC236}">
                <a16:creationId xmlns:a16="http://schemas.microsoft.com/office/drawing/2014/main" id="{A5024252-889B-7CBB-8EE9-9278260A139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010" y="518024"/>
            <a:ext cx="1076535" cy="720000"/>
          </a:xfrm>
          <a:prstGeom prst="rect">
            <a:avLst/>
          </a:prstGeom>
          <a:noFill/>
          <a:ln>
            <a:noFill/>
          </a:ln>
        </p:spPr>
      </p:pic>
      <p:pic>
        <p:nvPicPr>
          <p:cNvPr id="5" name="Picture 4">
            <a:extLst>
              <a:ext uri="{FF2B5EF4-FFF2-40B4-BE49-F238E27FC236}">
                <a16:creationId xmlns:a16="http://schemas.microsoft.com/office/drawing/2014/main" id="{CD2AC65E-A806-E545-EA89-0C723FCBD869}"/>
              </a:ext>
            </a:extLst>
          </p:cNvPr>
          <p:cNvPicPr>
            <a:picLocks noChangeAspect="1"/>
          </p:cNvPicPr>
          <p:nvPr/>
        </p:nvPicPr>
        <p:blipFill>
          <a:blip r:embed="rId4"/>
          <a:stretch>
            <a:fillRect/>
          </a:stretch>
        </p:blipFill>
        <p:spPr>
          <a:xfrm>
            <a:off x="7561578" y="275696"/>
            <a:ext cx="1258905" cy="1017341"/>
          </a:xfrm>
          <a:prstGeom prst="rect">
            <a:avLst/>
          </a:prstGeom>
        </p:spPr>
      </p:pic>
    </p:spTree>
    <p:extLst>
      <p:ext uri="{BB962C8B-B14F-4D97-AF65-F5344CB8AC3E}">
        <p14:creationId xmlns:p14="http://schemas.microsoft.com/office/powerpoint/2010/main" val="2397878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792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lang="lv-LV" sz="3200" dirty="0">
                <a:latin typeface="+mj-lt"/>
              </a:rPr>
              <a:t>Plāna vides pārskats, stratēģiskais ietekmes uz vidi novērtējums un sabiedriskā apspriešana</a:t>
            </a:r>
            <a:endParaRPr lang="lv-LV" sz="3200" dirty="0">
              <a:solidFill>
                <a:schemeClr val="bg1"/>
              </a:solidFill>
              <a:latin typeface="+mj-lt"/>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3</a:t>
            </a:fld>
            <a:endParaRPr lang="lv-LV" dirty="0"/>
          </a:p>
        </p:txBody>
      </p:sp>
      <p:sp>
        <p:nvSpPr>
          <p:cNvPr id="6" name="TextBox 5">
            <a:extLst>
              <a:ext uri="{FF2B5EF4-FFF2-40B4-BE49-F238E27FC236}">
                <a16:creationId xmlns:a16="http://schemas.microsoft.com/office/drawing/2014/main" id="{4B132C59-D4FA-70A1-547A-8492578A3296}"/>
              </a:ext>
            </a:extLst>
          </p:cNvPr>
          <p:cNvSpPr txBox="1"/>
          <p:nvPr/>
        </p:nvSpPr>
        <p:spPr>
          <a:xfrm>
            <a:off x="356135" y="1078605"/>
            <a:ext cx="8431730" cy="6432530"/>
          </a:xfrm>
          <a:prstGeom prst="rect">
            <a:avLst/>
          </a:prstGeom>
          <a:noFill/>
        </p:spPr>
        <p:txBody>
          <a:bodyPr wrap="square">
            <a:spAutoFit/>
          </a:bodyPr>
          <a:lstStyle/>
          <a:p>
            <a:pPr algn="just">
              <a:spcBef>
                <a:spcPts val="600"/>
              </a:spcBef>
              <a:spcAft>
                <a:spcPts val="600"/>
              </a:spcAft>
              <a:buClr>
                <a:srgbClr val="92D050"/>
              </a:buClr>
              <a:buFont typeface="Wingdings" panose="05000000000000000000" pitchFamily="2" charset="2"/>
              <a:buChar char="q"/>
            </a:pPr>
            <a:r>
              <a:rPr lang="lv-LV" sz="1600" dirty="0"/>
              <a:t> Atbilstoši likuma “Par ietekmes uz vidi novērtējumu” 4. panta 3. daļas 1. punktā noteiktajiem stratēģiskais ietekmes uz vidi novērtējums veicams plānošanas dokumentiem, kas ietver arī atkritumu apsaimniekošanas jomu un plānošanas dokumentus, kuri saistīti ar reģionālo attīstību</a:t>
            </a:r>
          </a:p>
          <a:p>
            <a:pPr algn="just">
              <a:spcBef>
                <a:spcPts val="600"/>
              </a:spcBef>
              <a:spcAft>
                <a:spcPts val="600"/>
              </a:spcAft>
              <a:buClr>
                <a:srgbClr val="92D050"/>
              </a:buClr>
              <a:buFont typeface="Wingdings" panose="05000000000000000000" pitchFamily="2" charset="2"/>
              <a:buChar char="q"/>
            </a:pPr>
            <a:r>
              <a:rPr lang="lv-LV" sz="1600" dirty="0"/>
              <a:t> Ministru kabineta 2004. gada 23. marta noteikumi Nr. 157 “Kārtība, kādā veicams ietekmes uz vidi stratēģiskais novērtējums” (turpmāk - MK Nr.157)</a:t>
            </a:r>
          </a:p>
          <a:p>
            <a:pPr algn="just">
              <a:spcBef>
                <a:spcPts val="600"/>
              </a:spcBef>
              <a:spcAft>
                <a:spcPts val="600"/>
              </a:spcAft>
              <a:buClr>
                <a:srgbClr val="92D050"/>
              </a:buClr>
              <a:buFont typeface="Wingdings" panose="05000000000000000000" pitchFamily="2" charset="2"/>
              <a:buChar char="q"/>
            </a:pPr>
            <a:r>
              <a:rPr lang="lv-LV" sz="1600" dirty="0"/>
              <a:t> Vides pārraudzības valsts biroja 2023. gada 4. janvāra lēmums Nr. 4-02/1/2023 par stratēģiskā ietekmes uz vidi novērtējuma procedūras piemērošanu plānošanas dokumentam “Vidzemes reģionālais atkritumu apsaimniekošanas plāns 2023. – 2027. gadam”</a:t>
            </a:r>
          </a:p>
          <a:p>
            <a:pPr algn="just">
              <a:spcBef>
                <a:spcPts val="600"/>
              </a:spcBef>
              <a:buClr>
                <a:srgbClr val="92D050"/>
              </a:buClr>
              <a:buFont typeface="Wingdings" panose="05000000000000000000" pitchFamily="2" charset="2"/>
              <a:buChar char="q"/>
            </a:pPr>
            <a:r>
              <a:rPr lang="lv-LV" sz="1600" dirty="0"/>
              <a:t> Vides pārskata sagatavošanas laikā ir notikušas konsultācijas ar Vides pārraudzības valsts biroju, Valsts vides dienesta </a:t>
            </a:r>
            <a:r>
              <a:rPr lang="lv-LV" sz="1600" dirty="0">
                <a:effectLst/>
                <a:latin typeface="Calibri" panose="020F0502020204030204" pitchFamily="34" charset="0"/>
                <a:ea typeface="Times New Roman" panose="02020603050405020304" pitchFamily="18" charset="0"/>
              </a:rPr>
              <a:t>Vidzemes reģionālā vides pārvaldi, </a:t>
            </a:r>
            <a:r>
              <a:rPr lang="lv-LV" sz="1600" dirty="0"/>
              <a:t>Dabas aizsardzības pārvaldes Vidzemes reģionālo administrāciju un Veselības inspekcijas </a:t>
            </a:r>
            <a:r>
              <a:rPr lang="lv-LV" sz="1600" dirty="0">
                <a:effectLst/>
                <a:latin typeface="Calibri" panose="020F0502020204030204" pitchFamily="34" charset="0"/>
                <a:ea typeface="Times New Roman" panose="02020603050405020304" pitchFamily="18" charset="0"/>
              </a:rPr>
              <a:t>Vidzemes kontroles nodaļu</a:t>
            </a:r>
          </a:p>
          <a:p>
            <a:pPr algn="just">
              <a:spcBef>
                <a:spcPts val="600"/>
              </a:spcBef>
              <a:spcAft>
                <a:spcPts val="600"/>
              </a:spcAft>
              <a:buClr>
                <a:srgbClr val="92D050"/>
              </a:buClr>
              <a:buFont typeface="Wingdings" panose="05000000000000000000" pitchFamily="2" charset="2"/>
              <a:buChar char="q"/>
            </a:pPr>
            <a:r>
              <a:rPr lang="lv-LV" sz="1600" dirty="0">
                <a:effectLst/>
                <a:ea typeface="Calibri" panose="020F0502020204030204" pitchFamily="34" charset="0"/>
                <a:cs typeface="Times New Roman" panose="02020603050405020304" pitchFamily="18" charset="0"/>
              </a:rPr>
              <a:t> Sabiedriskās apspriešanas laika posms no 2023. gada </a:t>
            </a:r>
            <a:r>
              <a:rPr lang="lv-LV" sz="1600" dirty="0">
                <a:effectLst/>
                <a:ea typeface="Calibri" panose="020F0502020204030204" pitchFamily="34" charset="0"/>
              </a:rPr>
              <a:t>27. jūlija līdz 31. augustam (minimālais termiņš 30 dienas, saskaņā ar </a:t>
            </a:r>
            <a:r>
              <a:rPr lang="lv-LV" sz="1600" dirty="0">
                <a:effectLst/>
                <a:ea typeface="Times New Roman" panose="02020603050405020304" pitchFamily="18" charset="0"/>
              </a:rPr>
              <a:t>MK Nr</a:t>
            </a:r>
            <a:r>
              <a:rPr lang="lv-LV" sz="1600" dirty="0">
                <a:ea typeface="Times New Roman" panose="02020603050405020304" pitchFamily="18" charset="0"/>
              </a:rPr>
              <a:t>.157 12.5. punktu</a:t>
            </a:r>
            <a:r>
              <a:rPr lang="lv-LV" sz="1600" dirty="0">
                <a:effectLst/>
                <a:ea typeface="Calibri" panose="020F0502020204030204" pitchFamily="34" charset="0"/>
              </a:rPr>
              <a:t>)</a:t>
            </a:r>
            <a:r>
              <a:rPr lang="lv-LV" sz="1600" dirty="0">
                <a:ea typeface="Calibri" panose="020F0502020204030204" pitchFamily="34" charset="0"/>
                <a:cs typeface="Times New Roman" panose="02020603050405020304" pitchFamily="18" charset="0"/>
              </a:rPr>
              <a:t>, nodrošinot iespēju sabiedrībai izteikt priekšlikumus par Plāna un SIVN projektu</a:t>
            </a:r>
          </a:p>
          <a:p>
            <a:pPr algn="just">
              <a:spcBef>
                <a:spcPts val="600"/>
              </a:spcBef>
              <a:spcAft>
                <a:spcPts val="600"/>
              </a:spcAft>
              <a:buClr>
                <a:srgbClr val="92D050"/>
              </a:buClr>
              <a:buFont typeface="Wingdings" panose="05000000000000000000" pitchFamily="2" charset="2"/>
              <a:buChar char="q"/>
            </a:pPr>
            <a:r>
              <a:rPr lang="lv-LV" sz="1600" dirty="0">
                <a:effectLst/>
                <a:ea typeface="Calibri" panose="020F0502020204030204" pitchFamily="34" charset="0"/>
                <a:cs typeface="Times New Roman" panose="02020603050405020304" pitchFamily="18" charset="0"/>
              </a:rPr>
              <a:t> Projekta materiāli</a:t>
            </a:r>
            <a:r>
              <a:rPr lang="lv-LV" sz="1600" dirty="0">
                <a:ea typeface="Calibri" panose="020F0502020204030204" pitchFamily="34" charset="0"/>
                <a:cs typeface="Times New Roman" panose="02020603050405020304" pitchFamily="18" charset="0"/>
              </a:rPr>
              <a:t> pieejami</a:t>
            </a:r>
            <a:r>
              <a:rPr lang="lv-LV" sz="1600" dirty="0">
                <a:effectLst/>
                <a:ea typeface="Calibri" panose="020F0502020204030204" pitchFamily="34" charset="0"/>
                <a:cs typeface="Times New Roman" panose="02020603050405020304" pitchFamily="18" charset="0"/>
              </a:rPr>
              <a:t>: </a:t>
            </a:r>
            <a:r>
              <a:rPr lang="lv-LV" sz="1600" dirty="0">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www.</a:t>
            </a:r>
            <a:r>
              <a:rPr lang="lv-LV" sz="1600" dirty="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zaao</a:t>
            </a:r>
            <a:r>
              <a:rPr lang="lv-LV" sz="1600" dirty="0">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.lv</a:t>
            </a:r>
            <a:r>
              <a:rPr lang="lv-LV" sz="1600" dirty="0">
                <a:effectLst/>
                <a:ea typeface="Calibri" panose="020F0502020204030204" pitchFamily="34" charset="0"/>
                <a:cs typeface="Times New Roman" panose="02020603050405020304" pitchFamily="18" charset="0"/>
              </a:rPr>
              <a:t>; </a:t>
            </a:r>
            <a:r>
              <a:rPr lang="lv-LV" sz="1600" dirty="0">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www.geoconsultants.lv</a:t>
            </a:r>
            <a:r>
              <a:rPr lang="lv-LV" sz="1600" dirty="0">
                <a:effectLst/>
                <a:ea typeface="Calibri" panose="020F0502020204030204" pitchFamily="34" charset="0"/>
                <a:cs typeface="Times New Roman" panose="02020603050405020304" pitchFamily="18" charset="0"/>
              </a:rPr>
              <a:t>; </a:t>
            </a:r>
            <a:r>
              <a:rPr lang="lv-LV" sz="1600" dirty="0">
                <a:effectLs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www.vpvb.gov.lv</a:t>
            </a:r>
            <a:r>
              <a:rPr lang="lv-LV" sz="1600" dirty="0">
                <a:effectLst/>
                <a:ea typeface="Calibri" panose="020F0502020204030204" pitchFamily="34" charset="0"/>
                <a:cs typeface="Times New Roman" panose="02020603050405020304" pitchFamily="18" charset="0"/>
              </a:rPr>
              <a:t>; </a:t>
            </a:r>
            <a:r>
              <a:rPr lang="lv-LV" sz="1600" dirty="0">
                <a:effectLst/>
                <a:latin typeface="Calibri" panose="020F0502020204030204" pitchFamily="34" charset="0"/>
                <a:ea typeface="Calibri" panose="020F0502020204030204" pitchFamily="34" charset="0"/>
              </a:rPr>
              <a:t>un AAR ietilpsto</a:t>
            </a:r>
            <a:r>
              <a:rPr lang="lv-LV" sz="1600" dirty="0">
                <a:latin typeface="Calibri" panose="020F0502020204030204" pitchFamily="34" charset="0"/>
                <a:ea typeface="Calibri" panose="020F0502020204030204" pitchFamily="34" charset="0"/>
              </a:rPr>
              <a:t>šo pašvaldību</a:t>
            </a:r>
            <a:r>
              <a:rPr lang="lv-LV" sz="1600" dirty="0">
                <a:effectLst/>
                <a:latin typeface="Calibri" panose="020F0502020204030204" pitchFamily="34" charset="0"/>
                <a:ea typeface="Calibri" panose="020F0502020204030204" pitchFamily="34" charset="0"/>
              </a:rPr>
              <a:t> domēs</a:t>
            </a:r>
            <a:endParaRPr lang="en-US" sz="1600" dirty="0">
              <a:effectLst/>
              <a:latin typeface="Times New Roman" panose="02020603050405020304" pitchFamily="18" charset="0"/>
              <a:ea typeface="Calibri" panose="020F0502020204030204" pitchFamily="34" charset="0"/>
            </a:endParaRPr>
          </a:p>
          <a:p>
            <a:pPr algn="just">
              <a:spcBef>
                <a:spcPts val="600"/>
              </a:spcBef>
              <a:spcAft>
                <a:spcPts val="600"/>
              </a:spcAft>
              <a:buClr>
                <a:srgbClr val="92D050"/>
              </a:buClr>
              <a:buFont typeface="Wingdings" panose="05000000000000000000" pitchFamily="2" charset="2"/>
              <a:buChar char="q"/>
            </a:pPr>
            <a:r>
              <a:rPr lang="lv-LV" sz="1600" dirty="0">
                <a:effectLst/>
                <a:ea typeface="Calibri" panose="020F0502020204030204" pitchFamily="34" charset="0"/>
                <a:cs typeface="Times New Roman" panose="02020603050405020304" pitchFamily="18" charset="0"/>
              </a:rPr>
              <a:t> Plāna un SIVN vides pārskata projekta sabiedriskā apspriešana ir organizēta klātienē SIA “ZAAO” vides izglītības centrā «Urda», vienlaikus interesentiem ir nodrošināta dalība arī tiešsaistē</a:t>
            </a:r>
          </a:p>
          <a:p>
            <a:pPr algn="just">
              <a:buFont typeface="Wingdings" panose="05000000000000000000" pitchFamily="2" charset="2"/>
              <a:buChar char="q"/>
            </a:pPr>
            <a:endParaRPr lang="lv-LV" sz="1600" dirty="0">
              <a:effectLst/>
              <a:latin typeface="Calibri" panose="020F0502020204030204" pitchFamily="34" charset="0"/>
              <a:ea typeface="Times New Roman" panose="02020603050405020304" pitchFamily="18" charset="0"/>
            </a:endParaRPr>
          </a:p>
          <a:p>
            <a:pPr algn="just">
              <a:buFont typeface="Wingdings" panose="05000000000000000000" pitchFamily="2" charset="2"/>
              <a:buChar char="q"/>
            </a:pPr>
            <a:endParaRPr lang="lv-LV" sz="1600" dirty="0"/>
          </a:p>
          <a:p>
            <a:pPr algn="just">
              <a:buFont typeface="Wingdings" panose="05000000000000000000" pitchFamily="2" charset="2"/>
              <a:buChar char="q"/>
            </a:pPr>
            <a:endParaRPr lang="lv-LV" sz="1600" dirty="0"/>
          </a:p>
          <a:p>
            <a:pPr algn="just">
              <a:buFont typeface="Wingdings" panose="05000000000000000000" pitchFamily="2" charset="2"/>
              <a:buChar char="q"/>
            </a:pPr>
            <a:endParaRPr lang="lv-LV" sz="1600" dirty="0"/>
          </a:p>
        </p:txBody>
      </p:sp>
    </p:spTree>
    <p:extLst>
      <p:ext uri="{BB962C8B-B14F-4D97-AF65-F5344CB8AC3E}">
        <p14:creationId xmlns:p14="http://schemas.microsoft.com/office/powerpoint/2010/main" val="187202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Vidzemes AAR teritorija un iedzīvotāji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426721" y="1016000"/>
            <a:ext cx="8438146"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4</a:t>
            </a:fld>
            <a:endParaRPr lang="lv-LV" dirty="0"/>
          </a:p>
        </p:txBody>
      </p:sp>
      <p:pic>
        <p:nvPicPr>
          <p:cNvPr id="5" name="Picture 4">
            <a:extLst>
              <a:ext uri="{FF2B5EF4-FFF2-40B4-BE49-F238E27FC236}">
                <a16:creationId xmlns:a16="http://schemas.microsoft.com/office/drawing/2014/main" id="{B61DE114-2D01-7448-5B0B-28C9CCC92F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132" y="1892047"/>
            <a:ext cx="6507269" cy="4254753"/>
          </a:xfrm>
          <a:prstGeom prst="rect">
            <a:avLst/>
          </a:prstGeom>
        </p:spPr>
      </p:pic>
      <p:graphicFrame>
        <p:nvGraphicFramePr>
          <p:cNvPr id="6" name="Table 5">
            <a:extLst>
              <a:ext uri="{FF2B5EF4-FFF2-40B4-BE49-F238E27FC236}">
                <a16:creationId xmlns:a16="http://schemas.microsoft.com/office/drawing/2014/main" id="{6CA09CEA-E5F4-8610-7506-F6E3EB294C3D}"/>
              </a:ext>
            </a:extLst>
          </p:cNvPr>
          <p:cNvGraphicFramePr>
            <a:graphicFrameLocks noGrp="1"/>
          </p:cNvGraphicFramePr>
          <p:nvPr>
            <p:extLst>
              <p:ext uri="{D42A27DB-BD31-4B8C-83A1-F6EECF244321}">
                <p14:modId xmlns:p14="http://schemas.microsoft.com/office/powerpoint/2010/main" val="3514233149"/>
              </p:ext>
            </p:extLst>
          </p:nvPr>
        </p:nvGraphicFramePr>
        <p:xfrm>
          <a:off x="6516302" y="1031936"/>
          <a:ext cx="2348565" cy="2817495"/>
        </p:xfrm>
        <a:graphic>
          <a:graphicData uri="http://schemas.openxmlformats.org/drawingml/2006/table">
            <a:tbl>
              <a:tblPr>
                <a:tableStyleId>{E8034E78-7F5D-4C2E-B375-FC64B27BC917}</a:tableStyleId>
              </a:tblPr>
              <a:tblGrid>
                <a:gridCol w="1443790">
                  <a:extLst>
                    <a:ext uri="{9D8B030D-6E8A-4147-A177-3AD203B41FA5}">
                      <a16:colId xmlns:a16="http://schemas.microsoft.com/office/drawing/2014/main" val="2642555698"/>
                    </a:ext>
                  </a:extLst>
                </a:gridCol>
                <a:gridCol w="904775">
                  <a:extLst>
                    <a:ext uri="{9D8B030D-6E8A-4147-A177-3AD203B41FA5}">
                      <a16:colId xmlns:a16="http://schemas.microsoft.com/office/drawing/2014/main" val="2379628740"/>
                    </a:ext>
                  </a:extLst>
                </a:gridCol>
              </a:tblGrid>
              <a:tr h="238125">
                <a:tc>
                  <a:txBody>
                    <a:bodyPr/>
                    <a:lstStyle/>
                    <a:p>
                      <a:pPr algn="just" fontAlgn="ctr"/>
                      <a:r>
                        <a:rPr lang="lv-LV" sz="1400" b="1" u="none" strike="noStrike" dirty="0">
                          <a:solidFill>
                            <a:schemeClr val="bg1"/>
                          </a:solidFill>
                          <a:effectLst/>
                        </a:rPr>
                        <a:t>Pašvaldība</a:t>
                      </a:r>
                      <a:endParaRPr lang="lv-LV" sz="1400" b="1"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fontAlgn="b"/>
                      <a:r>
                        <a:rPr lang="lv-LV" sz="1400" b="1" u="none" strike="noStrike" dirty="0">
                          <a:solidFill>
                            <a:schemeClr val="bg1"/>
                          </a:solidFill>
                          <a:effectLst/>
                        </a:rPr>
                        <a:t>Iedzīvotāju skaits</a:t>
                      </a:r>
                      <a:endParaRPr lang="lv-LV" sz="1400" b="1"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69635558"/>
                  </a:ext>
                </a:extLst>
              </a:tr>
              <a:tr h="238125">
                <a:tc>
                  <a:txBody>
                    <a:bodyPr/>
                    <a:lstStyle/>
                    <a:p>
                      <a:pPr algn="just" fontAlgn="ctr"/>
                      <a:r>
                        <a:rPr lang="lv-LV" sz="1400" u="none" strike="noStrike" dirty="0">
                          <a:solidFill>
                            <a:schemeClr val="bg1"/>
                          </a:solidFill>
                          <a:effectLst/>
                        </a:rPr>
                        <a:t>Alūksnes novads</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lv-LV" sz="1400" u="none" strike="noStrike" dirty="0">
                          <a:solidFill>
                            <a:schemeClr val="bg1"/>
                          </a:solidFill>
                          <a:effectLst/>
                        </a:rPr>
                        <a:t>13 562</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2227870657"/>
                  </a:ext>
                </a:extLst>
              </a:tr>
              <a:tr h="238125">
                <a:tc>
                  <a:txBody>
                    <a:bodyPr/>
                    <a:lstStyle/>
                    <a:p>
                      <a:pPr algn="just" fontAlgn="ctr"/>
                      <a:r>
                        <a:rPr lang="lv-LV" sz="1400" u="none" strike="noStrike">
                          <a:solidFill>
                            <a:schemeClr val="bg1"/>
                          </a:solidFill>
                          <a:effectLst/>
                        </a:rPr>
                        <a:t>Balvu novads</a:t>
                      </a:r>
                      <a:endParaRPr lang="lv-LV" sz="1400" b="0" i="0" u="none" strike="noStrike">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lv-LV" sz="1400" u="none" strike="noStrike" dirty="0">
                          <a:solidFill>
                            <a:schemeClr val="bg1"/>
                          </a:solidFill>
                          <a:effectLst/>
                        </a:rPr>
                        <a:t>18 501</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1007483866"/>
                  </a:ext>
                </a:extLst>
              </a:tr>
              <a:tr h="238125">
                <a:tc>
                  <a:txBody>
                    <a:bodyPr/>
                    <a:lstStyle/>
                    <a:p>
                      <a:pPr algn="l" fontAlgn="ctr"/>
                      <a:r>
                        <a:rPr lang="lv-LV" sz="1400" u="none" strike="noStrike" dirty="0">
                          <a:solidFill>
                            <a:schemeClr val="bg1"/>
                          </a:solidFill>
                          <a:effectLst/>
                        </a:rPr>
                        <a:t>Cēsu novads</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lv-LV" sz="1400" u="none" strike="noStrike" dirty="0">
                          <a:solidFill>
                            <a:schemeClr val="bg1"/>
                          </a:solidFill>
                          <a:effectLst/>
                        </a:rPr>
                        <a:t>40 810</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759830793"/>
                  </a:ext>
                </a:extLst>
              </a:tr>
              <a:tr h="238125">
                <a:tc>
                  <a:txBody>
                    <a:bodyPr/>
                    <a:lstStyle/>
                    <a:p>
                      <a:pPr algn="l" fontAlgn="ctr"/>
                      <a:r>
                        <a:rPr lang="lv-LV" sz="1400" u="none" strike="noStrike">
                          <a:solidFill>
                            <a:schemeClr val="bg1"/>
                          </a:solidFill>
                          <a:effectLst/>
                        </a:rPr>
                        <a:t>Gulbenes novads</a:t>
                      </a:r>
                      <a:endParaRPr lang="lv-LV" sz="1400" b="0" i="0" u="none" strike="noStrike">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lv-LV" sz="1400" u="none" strike="noStrike" dirty="0">
                          <a:solidFill>
                            <a:schemeClr val="bg1"/>
                          </a:solidFill>
                          <a:effectLst/>
                        </a:rPr>
                        <a:t>19 109</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2985613372"/>
                  </a:ext>
                </a:extLst>
              </a:tr>
              <a:tr h="238125">
                <a:tc>
                  <a:txBody>
                    <a:bodyPr/>
                    <a:lstStyle/>
                    <a:p>
                      <a:pPr algn="l" fontAlgn="ctr"/>
                      <a:r>
                        <a:rPr lang="lv-LV" sz="1400" u="none" strike="noStrike">
                          <a:solidFill>
                            <a:schemeClr val="bg1"/>
                          </a:solidFill>
                          <a:effectLst/>
                        </a:rPr>
                        <a:t>Limbažu novads</a:t>
                      </a:r>
                      <a:endParaRPr lang="lv-LV" sz="1400" b="0" i="0" u="none" strike="noStrike">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lv-LV" sz="1400" u="none" strike="noStrike" dirty="0">
                          <a:solidFill>
                            <a:schemeClr val="bg1"/>
                          </a:solidFill>
                          <a:effectLst/>
                        </a:rPr>
                        <a:t>28 273</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3309966565"/>
                  </a:ext>
                </a:extLst>
              </a:tr>
              <a:tr h="238125">
                <a:tc>
                  <a:txBody>
                    <a:bodyPr/>
                    <a:lstStyle/>
                    <a:p>
                      <a:pPr algn="just" fontAlgn="ctr"/>
                      <a:r>
                        <a:rPr lang="lv-LV" sz="1400" u="none" strike="noStrike">
                          <a:solidFill>
                            <a:schemeClr val="bg1"/>
                          </a:solidFill>
                          <a:effectLst/>
                        </a:rPr>
                        <a:t>Smiltenes novads</a:t>
                      </a:r>
                      <a:endParaRPr lang="lv-LV" sz="1400" b="0" i="0" u="none" strike="noStrike">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lv-LV" sz="1400" u="none" strike="noStrike" dirty="0">
                          <a:solidFill>
                            <a:schemeClr val="bg1"/>
                          </a:solidFill>
                          <a:effectLst/>
                        </a:rPr>
                        <a:t>17 904</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2093425978"/>
                  </a:ext>
                </a:extLst>
              </a:tr>
              <a:tr h="238125">
                <a:tc>
                  <a:txBody>
                    <a:bodyPr/>
                    <a:lstStyle/>
                    <a:p>
                      <a:pPr algn="just" fontAlgn="ctr"/>
                      <a:r>
                        <a:rPr lang="lv-LV" sz="1400" u="none" strike="noStrike">
                          <a:solidFill>
                            <a:schemeClr val="bg1"/>
                          </a:solidFill>
                          <a:effectLst/>
                        </a:rPr>
                        <a:t>Valkas novads</a:t>
                      </a:r>
                      <a:endParaRPr lang="lv-LV" sz="1400" b="0" i="0" u="none" strike="noStrike">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lv-LV" sz="1400" u="none" strike="noStrike" dirty="0">
                          <a:solidFill>
                            <a:schemeClr val="bg1"/>
                          </a:solidFill>
                          <a:effectLst/>
                        </a:rPr>
                        <a:t>7 545</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2984369393"/>
                  </a:ext>
                </a:extLst>
              </a:tr>
              <a:tr h="238125">
                <a:tc>
                  <a:txBody>
                    <a:bodyPr/>
                    <a:lstStyle/>
                    <a:p>
                      <a:pPr algn="just" fontAlgn="ctr"/>
                      <a:r>
                        <a:rPr lang="lv-LV" sz="1400" u="none" strike="noStrike">
                          <a:solidFill>
                            <a:schemeClr val="bg1"/>
                          </a:solidFill>
                          <a:effectLst/>
                        </a:rPr>
                        <a:t>Valmieras novads</a:t>
                      </a:r>
                      <a:endParaRPr lang="lv-LV" sz="1400" b="0" i="0" u="none" strike="noStrike">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lv-LV" sz="1400" u="none" strike="noStrike" dirty="0">
                          <a:solidFill>
                            <a:schemeClr val="bg1"/>
                          </a:solidFill>
                          <a:effectLst/>
                        </a:rPr>
                        <a:t>50 799</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1997182766"/>
                  </a:ext>
                </a:extLst>
              </a:tr>
              <a:tr h="238125">
                <a:tc>
                  <a:txBody>
                    <a:bodyPr/>
                    <a:lstStyle/>
                    <a:p>
                      <a:pPr algn="just" fontAlgn="ctr"/>
                      <a:r>
                        <a:rPr lang="lv-LV" sz="1400" u="none" strike="noStrike">
                          <a:solidFill>
                            <a:schemeClr val="bg1"/>
                          </a:solidFill>
                          <a:effectLst/>
                        </a:rPr>
                        <a:t>Saulkrastu novads</a:t>
                      </a:r>
                      <a:endParaRPr lang="lv-LV" sz="1400" b="0" i="0" u="none" strike="noStrike">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ctr"/>
                      <a:r>
                        <a:rPr lang="lv-LV" sz="1400" u="none" strike="noStrike" dirty="0">
                          <a:solidFill>
                            <a:schemeClr val="bg1"/>
                          </a:solidFill>
                          <a:effectLst/>
                        </a:rPr>
                        <a:t>9 407</a:t>
                      </a:r>
                      <a:endParaRPr lang="lv-LV" sz="1400" b="0"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3975891332"/>
                  </a:ext>
                </a:extLst>
              </a:tr>
              <a:tr h="238125">
                <a:tc>
                  <a:txBody>
                    <a:bodyPr/>
                    <a:lstStyle/>
                    <a:p>
                      <a:pPr algn="just" fontAlgn="ctr"/>
                      <a:r>
                        <a:rPr lang="lv-LV" sz="1400" b="1" u="none" strike="noStrike" dirty="0">
                          <a:solidFill>
                            <a:schemeClr val="bg1"/>
                          </a:solidFill>
                          <a:effectLst/>
                        </a:rPr>
                        <a:t>KOPĀ</a:t>
                      </a:r>
                      <a:endParaRPr lang="lv-LV" sz="1400" b="1" i="0" u="none" strike="noStrike" dirty="0">
                        <a:solidFill>
                          <a:schemeClr val="bg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r" fontAlgn="b"/>
                      <a:r>
                        <a:rPr lang="lv-LV" sz="1400" b="1" u="none" strike="noStrike" dirty="0">
                          <a:solidFill>
                            <a:schemeClr val="bg1"/>
                          </a:solidFill>
                          <a:effectLst/>
                        </a:rPr>
                        <a:t>205 910</a:t>
                      </a:r>
                      <a:endParaRPr lang="lv-LV" sz="1400" b="1" i="0" u="none" strike="noStrike" dirty="0">
                        <a:solidFill>
                          <a:schemeClr val="bg1"/>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1660428791"/>
                  </a:ext>
                </a:extLst>
              </a:tr>
            </a:tbl>
          </a:graphicData>
        </a:graphic>
      </p:graphicFrame>
    </p:spTree>
    <p:extLst>
      <p:ext uri="{BB962C8B-B14F-4D97-AF65-F5344CB8AC3E}">
        <p14:creationId xmlns:p14="http://schemas.microsoft.com/office/powerpoint/2010/main" val="3425828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Apsaimniekotie atkritumu apjomi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5</a:t>
            </a:fld>
            <a:endParaRPr lang="lv-LV" dirty="0"/>
          </a:p>
        </p:txBody>
      </p:sp>
      <p:graphicFrame>
        <p:nvGraphicFramePr>
          <p:cNvPr id="2" name="Chart 1">
            <a:extLst>
              <a:ext uri="{FF2B5EF4-FFF2-40B4-BE49-F238E27FC236}">
                <a16:creationId xmlns:a16="http://schemas.microsoft.com/office/drawing/2014/main" id="{5151746B-FCCA-4205-83D0-17D6B72D914E}"/>
              </a:ext>
            </a:extLst>
          </p:cNvPr>
          <p:cNvGraphicFramePr>
            <a:graphicFrameLocks/>
          </p:cNvGraphicFramePr>
          <p:nvPr>
            <p:extLst>
              <p:ext uri="{D42A27DB-BD31-4B8C-83A1-F6EECF244321}">
                <p14:modId xmlns:p14="http://schemas.microsoft.com/office/powerpoint/2010/main" val="517729758"/>
              </p:ext>
            </p:extLst>
          </p:nvPr>
        </p:nvGraphicFramePr>
        <p:xfrm>
          <a:off x="426721" y="935058"/>
          <a:ext cx="8207140" cy="381019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03B4FB6-5CA0-A80B-F17B-F895190B9CD8}"/>
              </a:ext>
            </a:extLst>
          </p:cNvPr>
          <p:cNvSpPr txBox="1"/>
          <p:nvPr/>
        </p:nvSpPr>
        <p:spPr>
          <a:xfrm>
            <a:off x="510139" y="4784169"/>
            <a:ext cx="8207140" cy="1308050"/>
          </a:xfrm>
          <a:prstGeom prst="rect">
            <a:avLst/>
          </a:prstGeom>
          <a:solidFill>
            <a:schemeClr val="bg1">
              <a:lumMod val="75000"/>
              <a:lumOff val="25000"/>
            </a:schemeClr>
          </a:solidFill>
        </p:spPr>
        <p:txBody>
          <a:bodyPr wrap="square">
            <a:spAutoFit/>
          </a:bodyPr>
          <a:lstStyle/>
          <a:p>
            <a:pPr>
              <a:lnSpc>
                <a:spcPct val="100000"/>
              </a:lnSpc>
              <a:spcBef>
                <a:spcPts val="0"/>
              </a:spcBef>
              <a:spcAft>
                <a:spcPts val="600"/>
              </a:spcAft>
              <a:buFont typeface="Wingdings" panose="05000000000000000000" pitchFamily="2" charset="2"/>
              <a:buChar char="q"/>
            </a:pPr>
            <a:r>
              <a:rPr lang="lv-LV" sz="1600" dirty="0">
                <a:effectLst/>
                <a:latin typeface="Calibri" panose="020F0502020204030204" pitchFamily="34" charset="0"/>
                <a:ea typeface="Calibri" panose="020F0502020204030204" pitchFamily="34" charset="0"/>
                <a:cs typeface="Arial" panose="020B0604020202020204" pitchFamily="34" charset="0"/>
              </a:rPr>
              <a:t> 2021. gadā apsaimniekotais kopējais atkritumu daudzums ~  77,7 tūkst. tonnu</a:t>
            </a:r>
          </a:p>
          <a:p>
            <a:pPr>
              <a:lnSpc>
                <a:spcPct val="100000"/>
              </a:lnSpc>
              <a:spcBef>
                <a:spcPts val="0"/>
              </a:spcBef>
              <a:spcAft>
                <a:spcPts val="600"/>
              </a:spcAft>
              <a:buFont typeface="Wingdings" panose="05000000000000000000" pitchFamily="2" charset="2"/>
              <a:buChar char="q"/>
            </a:pPr>
            <a:r>
              <a:rPr lang="lv-LV" sz="1600" dirty="0">
                <a:latin typeface="Calibri" panose="020F0502020204030204" pitchFamily="34" charset="0"/>
                <a:ea typeface="Calibri" panose="020F0502020204030204" pitchFamily="34" charset="0"/>
                <a:cs typeface="Arial" panose="020B0604020202020204" pitchFamily="34" charset="0"/>
              </a:rPr>
              <a:t> t.sk. sadzīves atkritumi ~ 57,7 tūkst. tonnu</a:t>
            </a:r>
          </a:p>
          <a:p>
            <a:pPr>
              <a:lnSpc>
                <a:spcPct val="100000"/>
              </a:lnSpc>
              <a:spcBef>
                <a:spcPts val="0"/>
              </a:spcBef>
              <a:spcAft>
                <a:spcPts val="600"/>
              </a:spcAft>
              <a:buFont typeface="Wingdings" panose="05000000000000000000" pitchFamily="2" charset="2"/>
              <a:buChar char="q"/>
            </a:pPr>
            <a:r>
              <a:rPr lang="lv-LV" sz="1600" dirty="0">
                <a:effectLst/>
                <a:latin typeface="Calibri" panose="020F0502020204030204" pitchFamily="34" charset="0"/>
                <a:ea typeface="Calibri" panose="020F0502020204030204" pitchFamily="34" charset="0"/>
                <a:cs typeface="Arial" panose="020B0604020202020204" pitchFamily="34" charset="0"/>
              </a:rPr>
              <a:t> t</a:t>
            </a:r>
            <a:r>
              <a:rPr lang="lv-LV" sz="1600" dirty="0">
                <a:latin typeface="Calibri" panose="020F0502020204030204" pitchFamily="34" charset="0"/>
                <a:ea typeface="Calibri" panose="020F0502020204030204" pitchFamily="34" charset="0"/>
                <a:cs typeface="Arial" panose="020B0604020202020204" pitchFamily="34" charset="0"/>
              </a:rPr>
              <a:t>.sk. ražošanas atkritumi ~20,0 tūkst. tonnu</a:t>
            </a:r>
          </a:p>
          <a:p>
            <a:pPr>
              <a:lnSpc>
                <a:spcPct val="100000"/>
              </a:lnSpc>
              <a:spcBef>
                <a:spcPts val="0"/>
              </a:spcBef>
              <a:spcAft>
                <a:spcPts val="600"/>
              </a:spcAft>
              <a:buFont typeface="Wingdings" panose="05000000000000000000" pitchFamily="2" charset="2"/>
              <a:buChar char="q"/>
            </a:pPr>
            <a:r>
              <a:rPr lang="lv-LV" sz="1600" dirty="0">
                <a:latin typeface="Calibri" panose="020F0502020204030204" pitchFamily="34" charset="0"/>
                <a:ea typeface="Calibri" panose="020F0502020204030204" pitchFamily="34" charset="0"/>
                <a:cs typeface="Arial" panose="020B0604020202020204" pitchFamily="34" charset="0"/>
              </a:rPr>
              <a:t> Nešķirotu sadzīves atkritumu īpatsvars sadzīves atkritumu apjomā ~ 65%</a:t>
            </a:r>
          </a:p>
        </p:txBody>
      </p:sp>
    </p:spTree>
    <p:extLst>
      <p:ext uri="{BB962C8B-B14F-4D97-AF65-F5344CB8AC3E}">
        <p14:creationId xmlns:p14="http://schemas.microsoft.com/office/powerpoint/2010/main" val="2583749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Sistēmas raksturojums – galvenie indikatori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6</a:t>
            </a:fld>
            <a:endParaRPr lang="lv-LV" dirty="0"/>
          </a:p>
        </p:txBody>
      </p:sp>
      <p:graphicFrame>
        <p:nvGraphicFramePr>
          <p:cNvPr id="2" name="Table 1">
            <a:extLst>
              <a:ext uri="{FF2B5EF4-FFF2-40B4-BE49-F238E27FC236}">
                <a16:creationId xmlns:a16="http://schemas.microsoft.com/office/drawing/2014/main" id="{0FDC641B-3399-943E-FE24-EFC784D42818}"/>
              </a:ext>
            </a:extLst>
          </p:cNvPr>
          <p:cNvGraphicFramePr>
            <a:graphicFrameLocks noGrp="1"/>
          </p:cNvGraphicFramePr>
          <p:nvPr>
            <p:extLst>
              <p:ext uri="{D42A27DB-BD31-4B8C-83A1-F6EECF244321}">
                <p14:modId xmlns:p14="http://schemas.microsoft.com/office/powerpoint/2010/main" val="4014117433"/>
              </p:ext>
            </p:extLst>
          </p:nvPr>
        </p:nvGraphicFramePr>
        <p:xfrm>
          <a:off x="472357" y="1205808"/>
          <a:ext cx="8199286" cy="4689666"/>
        </p:xfrm>
        <a:graphic>
          <a:graphicData uri="http://schemas.openxmlformats.org/drawingml/2006/table">
            <a:tbl>
              <a:tblPr firstRow="1" firstCol="1" bandRow="1">
                <a:tableStyleId>{5C22544A-7EE6-4342-B048-85BDC9FD1C3A}</a:tableStyleId>
              </a:tblPr>
              <a:tblGrid>
                <a:gridCol w="1536546">
                  <a:extLst>
                    <a:ext uri="{9D8B030D-6E8A-4147-A177-3AD203B41FA5}">
                      <a16:colId xmlns:a16="http://schemas.microsoft.com/office/drawing/2014/main" val="2969844191"/>
                    </a:ext>
                  </a:extLst>
                </a:gridCol>
                <a:gridCol w="1666095">
                  <a:extLst>
                    <a:ext uri="{9D8B030D-6E8A-4147-A177-3AD203B41FA5}">
                      <a16:colId xmlns:a16="http://schemas.microsoft.com/office/drawing/2014/main" val="4290383550"/>
                    </a:ext>
                  </a:extLst>
                </a:gridCol>
                <a:gridCol w="1666095">
                  <a:extLst>
                    <a:ext uri="{9D8B030D-6E8A-4147-A177-3AD203B41FA5}">
                      <a16:colId xmlns:a16="http://schemas.microsoft.com/office/drawing/2014/main" val="137885244"/>
                    </a:ext>
                  </a:extLst>
                </a:gridCol>
                <a:gridCol w="1666095">
                  <a:extLst>
                    <a:ext uri="{9D8B030D-6E8A-4147-A177-3AD203B41FA5}">
                      <a16:colId xmlns:a16="http://schemas.microsoft.com/office/drawing/2014/main" val="355207147"/>
                    </a:ext>
                  </a:extLst>
                </a:gridCol>
                <a:gridCol w="1664455">
                  <a:extLst>
                    <a:ext uri="{9D8B030D-6E8A-4147-A177-3AD203B41FA5}">
                      <a16:colId xmlns:a16="http://schemas.microsoft.com/office/drawing/2014/main" val="1695872730"/>
                    </a:ext>
                  </a:extLst>
                </a:gridCol>
              </a:tblGrid>
              <a:tr h="552450">
                <a:tc>
                  <a:txBody>
                    <a:bodyPr/>
                    <a:lstStyle/>
                    <a:p>
                      <a:pPr algn="l">
                        <a:lnSpc>
                          <a:spcPct val="107000"/>
                        </a:lnSpc>
                        <a:spcAft>
                          <a:spcPts val="800"/>
                        </a:spcAft>
                      </a:pPr>
                      <a:r>
                        <a:rPr lang="lv-LV" sz="1600" dirty="0">
                          <a:effectLst/>
                        </a:rPr>
                        <a:t>Pašvaldība</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v-LV" sz="1600" dirty="0">
                          <a:effectLst/>
                        </a:rPr>
                        <a:t>Nešķiroti sadzīves atkritumi t/gadā</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v-LV" sz="1600" dirty="0">
                          <a:effectLst/>
                        </a:rPr>
                        <a:t>Dalīti savāktie sadzīves atkritumi t/gadā</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v-LV" sz="1600" dirty="0">
                          <a:effectLst/>
                        </a:rPr>
                        <a:t>Nešķiroti un dalīti savāktie sadzīves atkritumi (kopā) t/iedz./gadā</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lv-LV" sz="1600">
                          <a:effectLst/>
                        </a:rPr>
                        <a:t>Sadzīves atkritumu dalītā vākšana % (pret NSA)</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11876280"/>
                  </a:ext>
                </a:extLst>
              </a:tr>
              <a:tr h="184150">
                <a:tc>
                  <a:txBody>
                    <a:bodyPr/>
                    <a:lstStyle/>
                    <a:p>
                      <a:pPr algn="just"/>
                      <a:r>
                        <a:rPr lang="lv-LV" sz="1600">
                          <a:effectLst/>
                        </a:rPr>
                        <a:t>Alūksnes novads</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1 992</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368</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0,17</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16%</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11532813"/>
                  </a:ext>
                </a:extLst>
              </a:tr>
              <a:tr h="184150">
                <a:tc>
                  <a:txBody>
                    <a:bodyPr/>
                    <a:lstStyle/>
                    <a:p>
                      <a:pPr algn="just"/>
                      <a:r>
                        <a:rPr lang="lv-LV" sz="1600">
                          <a:effectLst/>
                        </a:rPr>
                        <a:t>Balvu novads </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2 313</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264</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0,14</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10%</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7725508"/>
                  </a:ext>
                </a:extLst>
              </a:tr>
              <a:tr h="184150">
                <a:tc>
                  <a:txBody>
                    <a:bodyPr/>
                    <a:lstStyle/>
                    <a:p>
                      <a:pPr algn="just"/>
                      <a:r>
                        <a:rPr lang="lv-LV" sz="1600">
                          <a:effectLst/>
                        </a:rPr>
                        <a:t>Cēsu novads </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8 422</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1 976</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0,25</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19%</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7626674"/>
                  </a:ext>
                </a:extLst>
              </a:tr>
              <a:tr h="184150">
                <a:tc>
                  <a:txBody>
                    <a:bodyPr/>
                    <a:lstStyle/>
                    <a:p>
                      <a:pPr algn="just"/>
                      <a:r>
                        <a:rPr lang="lv-LV" sz="1600">
                          <a:effectLst/>
                        </a:rPr>
                        <a:t>Gulbenes novads </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2 795</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384</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0,17</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12%</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5739280"/>
                  </a:ext>
                </a:extLst>
              </a:tr>
              <a:tr h="184150">
                <a:tc>
                  <a:txBody>
                    <a:bodyPr/>
                    <a:lstStyle/>
                    <a:p>
                      <a:pPr algn="just"/>
                      <a:r>
                        <a:rPr lang="lv-LV" sz="1600">
                          <a:effectLst/>
                        </a:rPr>
                        <a:t>Limbažu novads</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4 709</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1 285</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0,21</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21%</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49544046"/>
                  </a:ext>
                </a:extLst>
              </a:tr>
              <a:tr h="184150">
                <a:tc>
                  <a:txBody>
                    <a:bodyPr/>
                    <a:lstStyle/>
                    <a:p>
                      <a:pPr algn="just"/>
                      <a:r>
                        <a:rPr lang="lv-LV" sz="1600">
                          <a:effectLst/>
                        </a:rPr>
                        <a:t>Saulkrastu novads</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2 629</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431</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0,33</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14%</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13292111"/>
                  </a:ext>
                </a:extLst>
              </a:tr>
              <a:tr h="184150">
                <a:tc>
                  <a:txBody>
                    <a:bodyPr/>
                    <a:lstStyle/>
                    <a:p>
                      <a:pPr algn="just"/>
                      <a:r>
                        <a:rPr lang="lv-LV" sz="1600">
                          <a:effectLst/>
                        </a:rPr>
                        <a:t>Smiltenes novads</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3 025</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874</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0,22</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22%</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84250259"/>
                  </a:ext>
                </a:extLst>
              </a:tr>
              <a:tr h="184150">
                <a:tc>
                  <a:txBody>
                    <a:bodyPr/>
                    <a:lstStyle/>
                    <a:p>
                      <a:pPr algn="just"/>
                      <a:r>
                        <a:rPr lang="lv-LV" sz="1600">
                          <a:effectLst/>
                        </a:rPr>
                        <a:t>Valkas novads</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1 316</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257</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0,21</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16%</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79747483"/>
                  </a:ext>
                </a:extLst>
              </a:tr>
              <a:tr h="184150">
                <a:tc>
                  <a:txBody>
                    <a:bodyPr/>
                    <a:lstStyle/>
                    <a:p>
                      <a:pPr algn="just"/>
                      <a:r>
                        <a:rPr lang="lv-LV" sz="1600">
                          <a:effectLst/>
                        </a:rPr>
                        <a:t>Valmieras novads</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10 804</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2 828</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0,27</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dirty="0">
                          <a:effectLst/>
                        </a:rPr>
                        <a:t>21%</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72920764"/>
                  </a:ext>
                </a:extLst>
              </a:tr>
              <a:tr h="184150">
                <a:tc>
                  <a:txBody>
                    <a:bodyPr/>
                    <a:lstStyle/>
                    <a:p>
                      <a:pPr algn="just"/>
                      <a:r>
                        <a:rPr lang="lv-LV" sz="1600">
                          <a:effectLst/>
                        </a:rPr>
                        <a:t>AAR Kopā</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38 010</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lv-LV" sz="1600">
                          <a:effectLst/>
                        </a:rPr>
                        <a:t>8 667</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r>
                        <a:rPr lang="en-US" sz="1600">
                          <a:effectLst/>
                        </a:rPr>
                        <a:t>0,23</a:t>
                      </a:r>
                      <a:endParaRPr lang="lv-LV"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ctr"/>
                      <a:r>
                        <a:rPr lang="en-US" sz="1600" dirty="0">
                          <a:effectLst/>
                        </a:rPr>
                        <a:t>19%</a:t>
                      </a:r>
                      <a:endParaRPr lang="lv-LV"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52023255"/>
                  </a:ext>
                </a:extLst>
              </a:tr>
            </a:tbl>
          </a:graphicData>
        </a:graphic>
      </p:graphicFrame>
    </p:spTree>
    <p:extLst>
      <p:ext uri="{BB962C8B-B14F-4D97-AF65-F5344CB8AC3E}">
        <p14:creationId xmlns:p14="http://schemas.microsoft.com/office/powerpoint/2010/main" val="38792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Infrastruktūras raksturojums</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7</a:t>
            </a:fld>
            <a:endParaRPr lang="lv-LV" dirty="0"/>
          </a:p>
        </p:txBody>
      </p:sp>
      <p:sp>
        <p:nvSpPr>
          <p:cNvPr id="2" name="Content Placeholder 2">
            <a:extLst>
              <a:ext uri="{FF2B5EF4-FFF2-40B4-BE49-F238E27FC236}">
                <a16:creationId xmlns:a16="http://schemas.microsoft.com/office/drawing/2014/main" id="{A9EDCE89-8CE8-4351-0001-CBC34EEABFAA}"/>
              </a:ext>
            </a:extLst>
          </p:cNvPr>
          <p:cNvSpPr txBox="1">
            <a:spLocks/>
          </p:cNvSpPr>
          <p:nvPr/>
        </p:nvSpPr>
        <p:spPr>
          <a:xfrm>
            <a:off x="426721" y="958426"/>
            <a:ext cx="8197515" cy="5317246"/>
          </a:xfrm>
          <a:prstGeom prst="rect">
            <a:avLst/>
          </a:prstGeom>
          <a:noFill/>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06000"/>
              </a:lnSpc>
              <a:spcBef>
                <a:spcPts val="600"/>
              </a:spcBef>
              <a:spcAft>
                <a:spcPts val="0"/>
              </a:spcAft>
              <a:buClr>
                <a:srgbClr val="92D050"/>
              </a:buClr>
              <a:buFont typeface="Wingdings" panose="05000000000000000000" pitchFamily="2" charset="2"/>
              <a:buChar char="q"/>
            </a:pPr>
            <a:r>
              <a:rPr lang="lv-LV" sz="1600" kern="600" dirty="0">
                <a:ea typeface="Calibri" panose="020F0502020204030204" pitchFamily="34" charset="0"/>
                <a:cs typeface="Arial" panose="020B0604020202020204" pitchFamily="34" charset="0"/>
              </a:rPr>
              <a:t> Sadzīves atkritumu apsaimniekošana</a:t>
            </a:r>
          </a:p>
          <a:p>
            <a:pPr algn="just">
              <a:lnSpc>
                <a:spcPct val="106000"/>
              </a:lnSpc>
              <a:spcBef>
                <a:spcPts val="600"/>
              </a:spcBef>
              <a:spcAft>
                <a:spcPts val="0"/>
              </a:spcAft>
              <a:buClr>
                <a:srgbClr val="92D050"/>
              </a:buClr>
              <a:buFont typeface="Wingdings" panose="05000000000000000000" pitchFamily="2" charset="2"/>
              <a:buChar char="q"/>
            </a:pPr>
            <a:endParaRPr lang="lv-LV" sz="1600" kern="600" dirty="0">
              <a:ea typeface="Calibri" panose="020F0502020204030204" pitchFamily="34" charset="0"/>
              <a:cs typeface="Arial" panose="020B0604020202020204" pitchFamily="34" charset="0"/>
            </a:endParaRPr>
          </a:p>
          <a:p>
            <a:pPr algn="just">
              <a:lnSpc>
                <a:spcPct val="106000"/>
              </a:lnSpc>
              <a:spcBef>
                <a:spcPts val="600"/>
              </a:spcBef>
              <a:spcAft>
                <a:spcPts val="0"/>
              </a:spcAft>
              <a:buClr>
                <a:srgbClr val="92D050"/>
              </a:buClr>
              <a:buFont typeface="Wingdings" panose="05000000000000000000" pitchFamily="2" charset="2"/>
              <a:buChar char="q"/>
            </a:pPr>
            <a:endParaRPr lang="lv-LV" sz="1600" kern="600" dirty="0">
              <a:ea typeface="Calibri" panose="020F0502020204030204" pitchFamily="34" charset="0"/>
              <a:cs typeface="Arial" panose="020B0604020202020204" pitchFamily="34" charset="0"/>
            </a:endParaRPr>
          </a:p>
          <a:p>
            <a:pPr algn="just">
              <a:lnSpc>
                <a:spcPct val="106000"/>
              </a:lnSpc>
              <a:spcBef>
                <a:spcPts val="600"/>
              </a:spcBef>
              <a:spcAft>
                <a:spcPts val="0"/>
              </a:spcAft>
              <a:buClr>
                <a:srgbClr val="92D050"/>
              </a:buClr>
              <a:buFont typeface="Wingdings" panose="05000000000000000000" pitchFamily="2" charset="2"/>
              <a:buChar char="q"/>
            </a:pPr>
            <a:endParaRPr lang="lv-LV" sz="1600" kern="600" dirty="0">
              <a:ea typeface="Calibri" panose="020F0502020204030204" pitchFamily="34" charset="0"/>
              <a:cs typeface="Arial" panose="020B0604020202020204" pitchFamily="34" charset="0"/>
            </a:endParaRPr>
          </a:p>
          <a:p>
            <a:pPr algn="just">
              <a:lnSpc>
                <a:spcPct val="106000"/>
              </a:lnSpc>
              <a:spcBef>
                <a:spcPts val="600"/>
              </a:spcBef>
              <a:spcAft>
                <a:spcPts val="0"/>
              </a:spcAft>
              <a:buClr>
                <a:srgbClr val="92D050"/>
              </a:buClr>
              <a:buFont typeface="Wingdings" panose="05000000000000000000" pitchFamily="2" charset="2"/>
              <a:buChar char="q"/>
            </a:pPr>
            <a:endParaRPr lang="lv-LV" sz="1600" kern="600" dirty="0">
              <a:ea typeface="Calibri" panose="020F0502020204030204" pitchFamily="34" charset="0"/>
              <a:cs typeface="Arial" panose="020B0604020202020204" pitchFamily="34" charset="0"/>
            </a:endParaRPr>
          </a:p>
          <a:p>
            <a:pPr algn="just">
              <a:lnSpc>
                <a:spcPct val="106000"/>
              </a:lnSpc>
              <a:spcBef>
                <a:spcPts val="600"/>
              </a:spcBef>
              <a:spcAft>
                <a:spcPts val="0"/>
              </a:spcAft>
              <a:buClr>
                <a:srgbClr val="92D050"/>
              </a:buClr>
              <a:buFont typeface="Wingdings" panose="05000000000000000000" pitchFamily="2" charset="2"/>
              <a:buChar char="q"/>
            </a:pPr>
            <a:endParaRPr lang="lv-LV" sz="1600" kern="600" dirty="0">
              <a:ea typeface="Calibri" panose="020F0502020204030204" pitchFamily="34" charset="0"/>
              <a:cs typeface="Arial" panose="020B0604020202020204" pitchFamily="34" charset="0"/>
            </a:endParaRPr>
          </a:p>
          <a:p>
            <a:pPr algn="just">
              <a:lnSpc>
                <a:spcPct val="106000"/>
              </a:lnSpc>
              <a:spcBef>
                <a:spcPts val="600"/>
              </a:spcBef>
              <a:spcAft>
                <a:spcPts val="0"/>
              </a:spcAft>
              <a:buClr>
                <a:srgbClr val="92D050"/>
              </a:buClr>
              <a:buFont typeface="Wingdings" panose="05000000000000000000" pitchFamily="2" charset="2"/>
              <a:buChar char="q"/>
            </a:pPr>
            <a:r>
              <a:rPr lang="lv-LV" sz="1600" kern="600" dirty="0">
                <a:ea typeface="Calibri" panose="020F0502020204030204" pitchFamily="34" charset="0"/>
                <a:cs typeface="Arial" panose="020B0604020202020204" pitchFamily="34" charset="0"/>
              </a:rPr>
              <a:t> Sadzīves atkritumu dalītā vākšana</a:t>
            </a:r>
          </a:p>
          <a:p>
            <a:pPr algn="just">
              <a:lnSpc>
                <a:spcPct val="106000"/>
              </a:lnSpc>
              <a:spcBef>
                <a:spcPts val="600"/>
              </a:spcBef>
              <a:spcAft>
                <a:spcPts val="0"/>
              </a:spcAft>
              <a:buClr>
                <a:srgbClr val="92D050"/>
              </a:buClr>
              <a:buFont typeface="Wingdings" panose="05000000000000000000" pitchFamily="2" charset="2"/>
              <a:buChar char="q"/>
            </a:pPr>
            <a:endParaRPr lang="lv-LV" sz="1600" kern="600" dirty="0">
              <a:ea typeface="Calibri" panose="020F0502020204030204" pitchFamily="34" charset="0"/>
              <a:cs typeface="Arial" panose="020B0604020202020204" pitchFamily="34" charset="0"/>
            </a:endParaRPr>
          </a:p>
          <a:p>
            <a:pPr marL="0" indent="0" algn="just">
              <a:lnSpc>
                <a:spcPct val="106000"/>
              </a:lnSpc>
              <a:spcBef>
                <a:spcPts val="600"/>
              </a:spcBef>
              <a:spcAft>
                <a:spcPts val="0"/>
              </a:spcAft>
              <a:buClr>
                <a:srgbClr val="92D050"/>
              </a:buClr>
              <a:buNone/>
            </a:pPr>
            <a:endParaRPr lang="lv-LV" sz="1600" kern="600" dirty="0">
              <a:ea typeface="Calibri" panose="020F0502020204030204" pitchFamily="34" charset="0"/>
              <a:cs typeface="Arial" panose="020B0604020202020204" pitchFamily="34" charset="0"/>
            </a:endParaRPr>
          </a:p>
          <a:p>
            <a:pPr algn="just">
              <a:lnSpc>
                <a:spcPct val="106000"/>
              </a:lnSpc>
              <a:spcBef>
                <a:spcPts val="600"/>
              </a:spcBef>
              <a:spcAft>
                <a:spcPts val="0"/>
              </a:spcAft>
              <a:buClr>
                <a:srgbClr val="92D050"/>
              </a:buClr>
              <a:buFont typeface="Wingdings" panose="05000000000000000000" pitchFamily="2" charset="2"/>
              <a:buChar char="q"/>
            </a:pPr>
            <a:endParaRPr lang="lv-LV" sz="1600" kern="600" dirty="0">
              <a:ea typeface="Calibri" panose="020F0502020204030204" pitchFamily="34" charset="0"/>
              <a:cs typeface="Arial" panose="020B0604020202020204" pitchFamily="34" charset="0"/>
            </a:endParaRPr>
          </a:p>
          <a:p>
            <a:pPr algn="just">
              <a:lnSpc>
                <a:spcPct val="106000"/>
              </a:lnSpc>
              <a:spcBef>
                <a:spcPts val="600"/>
              </a:spcBef>
              <a:spcAft>
                <a:spcPts val="0"/>
              </a:spcAft>
              <a:buClr>
                <a:srgbClr val="92D050"/>
              </a:buClr>
              <a:buFont typeface="Wingdings" panose="05000000000000000000" pitchFamily="2" charset="2"/>
              <a:buChar char="q"/>
            </a:pPr>
            <a:endParaRPr lang="lv-LV" sz="1600" kern="600" dirty="0">
              <a:ea typeface="Calibri" panose="020F0502020204030204" pitchFamily="34" charset="0"/>
              <a:cs typeface="Arial" panose="020B0604020202020204" pitchFamily="34" charset="0"/>
            </a:endParaRPr>
          </a:p>
          <a:p>
            <a:pPr algn="just">
              <a:lnSpc>
                <a:spcPct val="106000"/>
              </a:lnSpc>
              <a:spcBef>
                <a:spcPts val="600"/>
              </a:spcBef>
              <a:spcAft>
                <a:spcPts val="0"/>
              </a:spcAft>
              <a:buClr>
                <a:srgbClr val="92D050"/>
              </a:buClr>
              <a:buFont typeface="Wingdings" panose="05000000000000000000" pitchFamily="2" charset="2"/>
              <a:buChar char="q"/>
            </a:pPr>
            <a:endParaRPr lang="lv-LV" sz="1600" kern="600" dirty="0">
              <a:ea typeface="Calibri" panose="020F0502020204030204" pitchFamily="34" charset="0"/>
              <a:cs typeface="Arial" panose="020B0604020202020204" pitchFamily="34" charset="0"/>
            </a:endParaRPr>
          </a:p>
          <a:p>
            <a:pPr algn="just">
              <a:lnSpc>
                <a:spcPct val="106000"/>
              </a:lnSpc>
              <a:spcBef>
                <a:spcPts val="600"/>
              </a:spcBef>
              <a:spcAft>
                <a:spcPts val="0"/>
              </a:spcAft>
              <a:buClr>
                <a:srgbClr val="92D050"/>
              </a:buClr>
              <a:buFont typeface="Wingdings" panose="05000000000000000000" pitchFamily="2" charset="2"/>
              <a:buChar char="q"/>
            </a:pPr>
            <a:endParaRPr lang="lv-LV" sz="1600" kern="600" dirty="0">
              <a:ea typeface="Calibri" panose="020F0502020204030204" pitchFamily="34" charset="0"/>
              <a:cs typeface="Arial" panose="020B0604020202020204" pitchFamily="34" charset="0"/>
            </a:endParaRPr>
          </a:p>
          <a:p>
            <a:pPr marL="0" indent="0">
              <a:spcBef>
                <a:spcPts val="600"/>
              </a:spcBef>
              <a:buNone/>
            </a:pPr>
            <a:endParaRPr lang="lv-LV" dirty="0"/>
          </a:p>
          <a:p>
            <a:pPr>
              <a:spcBef>
                <a:spcPts val="600"/>
              </a:spcBef>
              <a:buFont typeface="Wingdings" panose="05000000000000000000" pitchFamily="2" charset="2"/>
              <a:buChar char="q"/>
            </a:pPr>
            <a:endParaRPr lang="lv-LV" dirty="0"/>
          </a:p>
          <a:p>
            <a:pPr>
              <a:spcBef>
                <a:spcPts val="600"/>
              </a:spcBef>
            </a:pPr>
            <a:endParaRPr lang="lv-LV" dirty="0"/>
          </a:p>
        </p:txBody>
      </p:sp>
      <p:graphicFrame>
        <p:nvGraphicFramePr>
          <p:cNvPr id="5" name="Table 4">
            <a:extLst>
              <a:ext uri="{FF2B5EF4-FFF2-40B4-BE49-F238E27FC236}">
                <a16:creationId xmlns:a16="http://schemas.microsoft.com/office/drawing/2014/main" id="{BDC0F0DA-5D79-F6BA-86A1-E3ECDAE00776}"/>
              </a:ext>
            </a:extLst>
          </p:cNvPr>
          <p:cNvGraphicFramePr>
            <a:graphicFrameLocks noGrp="1"/>
          </p:cNvGraphicFramePr>
          <p:nvPr>
            <p:extLst>
              <p:ext uri="{D42A27DB-BD31-4B8C-83A1-F6EECF244321}">
                <p14:modId xmlns:p14="http://schemas.microsoft.com/office/powerpoint/2010/main" val="1466337017"/>
              </p:ext>
            </p:extLst>
          </p:nvPr>
        </p:nvGraphicFramePr>
        <p:xfrm>
          <a:off x="426721" y="1322346"/>
          <a:ext cx="8313018" cy="1574912"/>
        </p:xfrm>
        <a:graphic>
          <a:graphicData uri="http://schemas.openxmlformats.org/drawingml/2006/table">
            <a:tbl>
              <a:tblPr>
                <a:tableStyleId>{93296810-A885-4BE3-A3E7-6D5BEEA58F35}</a:tableStyleId>
              </a:tblPr>
              <a:tblGrid>
                <a:gridCol w="3461885">
                  <a:extLst>
                    <a:ext uri="{9D8B030D-6E8A-4147-A177-3AD203B41FA5}">
                      <a16:colId xmlns:a16="http://schemas.microsoft.com/office/drawing/2014/main" val="4258905882"/>
                    </a:ext>
                  </a:extLst>
                </a:gridCol>
                <a:gridCol w="3214838">
                  <a:extLst>
                    <a:ext uri="{9D8B030D-6E8A-4147-A177-3AD203B41FA5}">
                      <a16:colId xmlns:a16="http://schemas.microsoft.com/office/drawing/2014/main" val="2273276909"/>
                    </a:ext>
                  </a:extLst>
                </a:gridCol>
                <a:gridCol w="1636295">
                  <a:extLst>
                    <a:ext uri="{9D8B030D-6E8A-4147-A177-3AD203B41FA5}">
                      <a16:colId xmlns:a16="http://schemas.microsoft.com/office/drawing/2014/main" val="2544137879"/>
                    </a:ext>
                  </a:extLst>
                </a:gridCol>
              </a:tblGrid>
              <a:tr h="266700">
                <a:tc>
                  <a:txBody>
                    <a:bodyPr/>
                    <a:lstStyle/>
                    <a:p>
                      <a:pPr algn="l" rtl="0" fontAlgn="b"/>
                      <a:r>
                        <a:rPr lang="lv-LV" sz="1600" u="none" strike="noStrike" dirty="0">
                          <a:effectLst/>
                        </a:rPr>
                        <a:t>Infrastruktūra</a:t>
                      </a:r>
                      <a:endParaRPr lang="lv-LV" sz="16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ctr" rtl="0" fontAlgn="b"/>
                      <a:r>
                        <a:rPr lang="lv-LV" sz="1600" u="none" strike="noStrike" dirty="0">
                          <a:effectLst/>
                        </a:rPr>
                        <a:t>Adrese</a:t>
                      </a:r>
                      <a:endParaRPr lang="lv-LV" sz="16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rtl="0" fontAlgn="b"/>
                      <a:r>
                        <a:rPr lang="lv-LV" sz="1600" u="none" strike="noStrike" dirty="0">
                          <a:effectLst/>
                        </a:rPr>
                        <a:t>Operators</a:t>
                      </a:r>
                      <a:endParaRPr lang="lv-LV" sz="16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3924984789"/>
                  </a:ext>
                </a:extLst>
              </a:tr>
              <a:tr h="313802">
                <a:tc>
                  <a:txBody>
                    <a:bodyPr/>
                    <a:lstStyle/>
                    <a:p>
                      <a:pPr algn="l" rtl="0" fontAlgn="ctr"/>
                      <a:r>
                        <a:rPr lang="lv-LV" sz="1600" u="none" strike="noStrike" dirty="0">
                          <a:effectLst/>
                        </a:rPr>
                        <a:t>Sadzīves atkritumu poligons «Daibe»</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b"/>
                      <a:r>
                        <a:rPr lang="lv-LV" sz="1600" u="none" strike="noStrike" dirty="0">
                          <a:effectLst/>
                        </a:rPr>
                        <a:t>«Daibe», Stalbes pagasts, Cēsu novads</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b"/>
                      <a:r>
                        <a:rPr lang="lv-LV" sz="1600" u="none" strike="noStrike" dirty="0">
                          <a:effectLst/>
                        </a:rPr>
                        <a:t>SIA «ZAAO»</a:t>
                      </a:r>
                      <a:endParaRPr lang="lv-LV"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31397333"/>
                  </a:ext>
                </a:extLst>
              </a:tr>
              <a:tr h="279133">
                <a:tc>
                  <a:txBody>
                    <a:bodyPr/>
                    <a:lstStyle/>
                    <a:p>
                      <a:pPr algn="l" rtl="0" fontAlgn="ctr"/>
                      <a:r>
                        <a:rPr lang="lv-LV" sz="1600" u="none" strike="noStrike" dirty="0">
                          <a:effectLst/>
                        </a:rPr>
                        <a:t>Sadzīves atkritumu poligons «Kaudzītes»</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b"/>
                      <a:r>
                        <a:rPr lang="lv-LV" sz="1600" u="none" strike="noStrike" dirty="0">
                          <a:effectLst/>
                        </a:rPr>
                        <a:t>«Kaudzītes», Litenes pagasts, Gulbenes novads</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b"/>
                      <a:r>
                        <a:rPr lang="lv-LV" sz="1600" u="none" strike="noStrike" dirty="0">
                          <a:effectLst/>
                        </a:rPr>
                        <a:t>SIA «AP Kaudzītes»</a:t>
                      </a:r>
                      <a:endParaRPr lang="lv-LV"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14590614"/>
                  </a:ext>
                </a:extLst>
              </a:tr>
              <a:tr h="279133">
                <a:tc>
                  <a:txBody>
                    <a:bodyPr/>
                    <a:lstStyle/>
                    <a:p>
                      <a:pPr algn="l" rtl="0" fontAlgn="ctr"/>
                      <a:r>
                        <a:rPr lang="lv-LV" sz="1600" b="0" i="0" u="none" strike="noStrike" dirty="0">
                          <a:solidFill>
                            <a:srgbClr val="000000"/>
                          </a:solidFill>
                          <a:effectLst/>
                          <a:latin typeface="Calibri" panose="020F0502020204030204" pitchFamily="34" charset="0"/>
                        </a:rPr>
                        <a:t>Kompostēšanas laukums</a:t>
                      </a:r>
                    </a:p>
                  </a:txBody>
                  <a:tcPr marL="9525" marR="9525" marT="9525" marB="0" anchor="ctr"/>
                </a:tc>
                <a:tc>
                  <a:txBody>
                    <a:bodyPr/>
                    <a:lstStyle/>
                    <a:p>
                      <a:pPr algn="l" rtl="0" fontAlgn="b"/>
                      <a:r>
                        <a:rPr lang="lv-LV" sz="1600" b="0" i="0" u="none" strike="noStrike" dirty="0">
                          <a:solidFill>
                            <a:srgbClr val="000000"/>
                          </a:solidFill>
                          <a:effectLst/>
                          <a:latin typeface="Calibri" panose="020F0502020204030204" pitchFamily="34" charset="0"/>
                        </a:rPr>
                        <a:t>«Iztekas» Alsviķu pagasts, Alūksnes novads</a:t>
                      </a:r>
                    </a:p>
                  </a:txBody>
                  <a:tcPr marL="9525" marR="9525" marT="9525" marB="0" anchor="ctr"/>
                </a:tc>
                <a:tc>
                  <a:txBody>
                    <a:bodyPr/>
                    <a:lstStyle/>
                    <a:p>
                      <a:pPr algn="l" rtl="0" fontAlgn="b"/>
                      <a:r>
                        <a:rPr lang="lv-LV" sz="1600" b="0" i="0" u="none" strike="noStrike" dirty="0">
                          <a:solidFill>
                            <a:srgbClr val="000000"/>
                          </a:solidFill>
                          <a:effectLst/>
                          <a:latin typeface="Calibri" panose="020F0502020204030204" pitchFamily="34" charset="0"/>
                        </a:rPr>
                        <a:t>PA «Spodra»</a:t>
                      </a:r>
                    </a:p>
                  </a:txBody>
                  <a:tcPr marL="9525" marR="9525" marT="9525" marB="0" anchor="ctr"/>
                </a:tc>
                <a:extLst>
                  <a:ext uri="{0D108BD9-81ED-4DB2-BD59-A6C34878D82A}">
                    <a16:rowId xmlns:a16="http://schemas.microsoft.com/office/drawing/2014/main" val="4174857527"/>
                  </a:ext>
                </a:extLst>
              </a:tr>
            </a:tbl>
          </a:graphicData>
        </a:graphic>
      </p:graphicFrame>
      <p:graphicFrame>
        <p:nvGraphicFramePr>
          <p:cNvPr id="6" name="Table 5">
            <a:extLst>
              <a:ext uri="{FF2B5EF4-FFF2-40B4-BE49-F238E27FC236}">
                <a16:creationId xmlns:a16="http://schemas.microsoft.com/office/drawing/2014/main" id="{0C8E2A4C-0735-83FC-8400-13BB1E97FB52}"/>
              </a:ext>
            </a:extLst>
          </p:cNvPr>
          <p:cNvGraphicFramePr>
            <a:graphicFrameLocks noGrp="1"/>
          </p:cNvGraphicFramePr>
          <p:nvPr>
            <p:extLst>
              <p:ext uri="{D42A27DB-BD31-4B8C-83A1-F6EECF244321}">
                <p14:modId xmlns:p14="http://schemas.microsoft.com/office/powerpoint/2010/main" val="3150216002"/>
              </p:ext>
            </p:extLst>
          </p:nvPr>
        </p:nvGraphicFramePr>
        <p:xfrm>
          <a:off x="449914" y="3359785"/>
          <a:ext cx="8289825" cy="2787015"/>
        </p:xfrm>
        <a:graphic>
          <a:graphicData uri="http://schemas.openxmlformats.org/drawingml/2006/table">
            <a:tbl>
              <a:tblPr>
                <a:tableStyleId>{5C22544A-7EE6-4342-B048-85BDC9FD1C3A}</a:tableStyleId>
              </a:tblPr>
              <a:tblGrid>
                <a:gridCol w="2043029">
                  <a:extLst>
                    <a:ext uri="{9D8B030D-6E8A-4147-A177-3AD203B41FA5}">
                      <a16:colId xmlns:a16="http://schemas.microsoft.com/office/drawing/2014/main" val="2643825425"/>
                    </a:ext>
                  </a:extLst>
                </a:gridCol>
                <a:gridCol w="2136809">
                  <a:extLst>
                    <a:ext uri="{9D8B030D-6E8A-4147-A177-3AD203B41FA5}">
                      <a16:colId xmlns:a16="http://schemas.microsoft.com/office/drawing/2014/main" val="525617960"/>
                    </a:ext>
                  </a:extLst>
                </a:gridCol>
                <a:gridCol w="2098307">
                  <a:extLst>
                    <a:ext uri="{9D8B030D-6E8A-4147-A177-3AD203B41FA5}">
                      <a16:colId xmlns:a16="http://schemas.microsoft.com/office/drawing/2014/main" val="507289586"/>
                    </a:ext>
                  </a:extLst>
                </a:gridCol>
                <a:gridCol w="2011680">
                  <a:extLst>
                    <a:ext uri="{9D8B030D-6E8A-4147-A177-3AD203B41FA5}">
                      <a16:colId xmlns:a16="http://schemas.microsoft.com/office/drawing/2014/main" val="366232509"/>
                    </a:ext>
                  </a:extLst>
                </a:gridCol>
              </a:tblGrid>
              <a:tr h="200025">
                <a:tc>
                  <a:txBody>
                    <a:bodyPr/>
                    <a:lstStyle/>
                    <a:p>
                      <a:pPr algn="ctr" fontAlgn="ctr"/>
                      <a:r>
                        <a:rPr lang="lv-LV" sz="1600" u="none" strike="noStrike" dirty="0">
                          <a:effectLst/>
                        </a:rPr>
                        <a:t>Pašvaldība</a:t>
                      </a:r>
                      <a:endParaRPr lang="lv-LV" sz="1600" b="1" i="0" u="none" strike="noStrike" dirty="0">
                        <a:solidFill>
                          <a:srgbClr val="00298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dirty="0">
                          <a:effectLst/>
                        </a:rPr>
                        <a:t>SADSP skaits</a:t>
                      </a:r>
                      <a:endParaRPr lang="lv-LV" sz="1600" b="1" i="0" u="none" strike="noStrike" dirty="0">
                        <a:solidFill>
                          <a:srgbClr val="00298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dirty="0">
                          <a:effectLst/>
                        </a:rPr>
                        <a:t>Iedz. / SADSP</a:t>
                      </a:r>
                      <a:endParaRPr lang="lv-LV" sz="1600" b="1" i="0" u="none" strike="noStrike" dirty="0">
                        <a:solidFill>
                          <a:srgbClr val="00298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dirty="0">
                          <a:effectLst/>
                        </a:rPr>
                        <a:t>ŠASL skaits</a:t>
                      </a:r>
                      <a:endParaRPr lang="lv-LV" sz="1600" b="1" i="0" u="none" strike="noStrike" dirty="0">
                        <a:solidFill>
                          <a:srgbClr val="002980"/>
                        </a:solidFill>
                        <a:effectLst/>
                        <a:latin typeface="Calibri" panose="020F0502020204030204" pitchFamily="34"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760331581"/>
                  </a:ext>
                </a:extLst>
              </a:tr>
              <a:tr h="200025">
                <a:tc>
                  <a:txBody>
                    <a:bodyPr/>
                    <a:lstStyle/>
                    <a:p>
                      <a:pPr algn="ctr" fontAlgn="ctr"/>
                      <a:r>
                        <a:rPr lang="lv-LV" sz="1600" u="none" strike="noStrike" dirty="0">
                          <a:effectLst/>
                        </a:rPr>
                        <a:t>Alūksnes novads</a:t>
                      </a:r>
                      <a:endParaRPr lang="lv-LV"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a:effectLst/>
                        </a:rPr>
                        <a:t>62</a:t>
                      </a:r>
                      <a:endParaRPr lang="lv-LV"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a:effectLst/>
                        </a:rPr>
                        <a:t>219</a:t>
                      </a:r>
                      <a:endParaRPr lang="lv-LV"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a:effectLst/>
                        </a:rPr>
                        <a:t>1</a:t>
                      </a:r>
                      <a:endParaRPr lang="lv-LV"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76904465"/>
                  </a:ext>
                </a:extLst>
              </a:tr>
              <a:tr h="200025">
                <a:tc>
                  <a:txBody>
                    <a:bodyPr/>
                    <a:lstStyle/>
                    <a:p>
                      <a:pPr algn="ctr" fontAlgn="ctr"/>
                      <a:r>
                        <a:rPr lang="lv-LV" sz="1600" u="none" strike="noStrike" dirty="0">
                          <a:effectLst/>
                        </a:rPr>
                        <a:t>Balvu novads </a:t>
                      </a:r>
                      <a:endParaRPr lang="lv-LV"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dirty="0">
                          <a:effectLst/>
                        </a:rPr>
                        <a:t>58</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a:effectLst/>
                        </a:rPr>
                        <a:t>319</a:t>
                      </a:r>
                      <a:endParaRPr lang="lv-LV"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a:effectLst/>
                        </a:rPr>
                        <a:t>1</a:t>
                      </a:r>
                      <a:endParaRPr lang="lv-LV"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16822884"/>
                  </a:ext>
                </a:extLst>
              </a:tr>
              <a:tr h="200025">
                <a:tc>
                  <a:txBody>
                    <a:bodyPr/>
                    <a:lstStyle/>
                    <a:p>
                      <a:pPr algn="ctr" fontAlgn="ctr"/>
                      <a:r>
                        <a:rPr lang="lv-LV" sz="1600" u="none" strike="noStrike" dirty="0">
                          <a:effectLst/>
                        </a:rPr>
                        <a:t>Cēsu novads </a:t>
                      </a:r>
                      <a:endParaRPr lang="lv-LV"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a:effectLst/>
                        </a:rPr>
                        <a:t>228</a:t>
                      </a:r>
                      <a:endParaRPr lang="lv-LV"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dirty="0">
                          <a:effectLst/>
                        </a:rPr>
                        <a:t>179</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a:effectLst/>
                        </a:rPr>
                        <a:t>8</a:t>
                      </a:r>
                      <a:endParaRPr lang="lv-LV"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46020558"/>
                  </a:ext>
                </a:extLst>
              </a:tr>
              <a:tr h="200025">
                <a:tc>
                  <a:txBody>
                    <a:bodyPr/>
                    <a:lstStyle/>
                    <a:p>
                      <a:pPr algn="ctr" fontAlgn="ctr"/>
                      <a:r>
                        <a:rPr lang="lv-LV" sz="1600" u="none" strike="noStrike" dirty="0">
                          <a:effectLst/>
                        </a:rPr>
                        <a:t>Gulbenes novads </a:t>
                      </a:r>
                      <a:endParaRPr lang="lv-LV"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a:effectLst/>
                        </a:rPr>
                        <a:t>60</a:t>
                      </a:r>
                      <a:endParaRPr lang="lv-LV"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dirty="0">
                          <a:effectLst/>
                        </a:rPr>
                        <a:t>318</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a:effectLst/>
                        </a:rPr>
                        <a:t>2</a:t>
                      </a:r>
                      <a:endParaRPr lang="lv-LV"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82462133"/>
                  </a:ext>
                </a:extLst>
              </a:tr>
              <a:tr h="200025">
                <a:tc>
                  <a:txBody>
                    <a:bodyPr/>
                    <a:lstStyle/>
                    <a:p>
                      <a:pPr algn="ctr" fontAlgn="ctr"/>
                      <a:r>
                        <a:rPr lang="lv-LV" sz="1600" u="none" strike="noStrike" dirty="0">
                          <a:effectLst/>
                        </a:rPr>
                        <a:t>Limbažu novads</a:t>
                      </a:r>
                      <a:endParaRPr lang="lv-LV"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a:effectLst/>
                        </a:rPr>
                        <a:t>136</a:t>
                      </a:r>
                      <a:endParaRPr lang="lv-LV"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dirty="0">
                          <a:effectLst/>
                        </a:rPr>
                        <a:t>208</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a:effectLst/>
                        </a:rPr>
                        <a:t>3</a:t>
                      </a:r>
                      <a:endParaRPr lang="lv-LV"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94524275"/>
                  </a:ext>
                </a:extLst>
              </a:tr>
              <a:tr h="200025">
                <a:tc>
                  <a:txBody>
                    <a:bodyPr/>
                    <a:lstStyle/>
                    <a:p>
                      <a:pPr algn="ctr" fontAlgn="ctr"/>
                      <a:r>
                        <a:rPr lang="lv-LV" sz="1600" u="none" strike="noStrike" dirty="0">
                          <a:effectLst/>
                        </a:rPr>
                        <a:t>Saulkrastu novads</a:t>
                      </a:r>
                      <a:endParaRPr lang="lv-LV"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a:effectLst/>
                        </a:rPr>
                        <a:t>64</a:t>
                      </a:r>
                      <a:endParaRPr lang="lv-LV" sz="16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dirty="0">
                          <a:effectLst/>
                        </a:rPr>
                        <a:t>147</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a:effectLst/>
                        </a:rPr>
                        <a:t>1</a:t>
                      </a:r>
                      <a:endParaRPr lang="lv-LV"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93758387"/>
                  </a:ext>
                </a:extLst>
              </a:tr>
              <a:tr h="200025">
                <a:tc>
                  <a:txBody>
                    <a:bodyPr/>
                    <a:lstStyle/>
                    <a:p>
                      <a:pPr algn="ctr" fontAlgn="ctr"/>
                      <a:r>
                        <a:rPr lang="lv-LV" sz="1600" u="none" strike="noStrike" dirty="0">
                          <a:effectLst/>
                        </a:rPr>
                        <a:t>Smiltenes novads</a:t>
                      </a:r>
                      <a:endParaRPr lang="lv-LV"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dirty="0">
                          <a:effectLst/>
                        </a:rPr>
                        <a:t>102</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dirty="0">
                          <a:effectLst/>
                        </a:rPr>
                        <a:t>176</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a:effectLst/>
                        </a:rPr>
                        <a:t>3</a:t>
                      </a:r>
                      <a:endParaRPr lang="lv-LV" sz="16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57317422"/>
                  </a:ext>
                </a:extLst>
              </a:tr>
              <a:tr h="200025">
                <a:tc>
                  <a:txBody>
                    <a:bodyPr/>
                    <a:lstStyle/>
                    <a:p>
                      <a:pPr algn="ctr" fontAlgn="ctr"/>
                      <a:r>
                        <a:rPr lang="lv-LV" sz="1600" u="none" strike="noStrike" dirty="0">
                          <a:effectLst/>
                        </a:rPr>
                        <a:t>Valkas novads</a:t>
                      </a:r>
                      <a:endParaRPr lang="lv-LV"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dirty="0">
                          <a:effectLst/>
                        </a:rPr>
                        <a:t>48</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dirty="0">
                          <a:effectLst/>
                        </a:rPr>
                        <a:t>157</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dirty="0">
                          <a:effectLst/>
                        </a:rPr>
                        <a:t>1</a:t>
                      </a:r>
                      <a:endParaRPr lang="lv-LV"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70891442"/>
                  </a:ext>
                </a:extLst>
              </a:tr>
              <a:tr h="200025">
                <a:tc>
                  <a:txBody>
                    <a:bodyPr/>
                    <a:lstStyle/>
                    <a:p>
                      <a:pPr algn="ctr" fontAlgn="ctr"/>
                      <a:r>
                        <a:rPr lang="lv-LV" sz="1600" u="none" strike="noStrike" dirty="0">
                          <a:effectLst/>
                        </a:rPr>
                        <a:t>Valmieras novads</a:t>
                      </a:r>
                      <a:endParaRPr lang="lv-LV"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ctr"/>
                      <a:r>
                        <a:rPr lang="lv-LV" sz="1600" u="none" strike="noStrike" dirty="0">
                          <a:effectLst/>
                        </a:rPr>
                        <a:t>285</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dirty="0">
                          <a:effectLst/>
                        </a:rPr>
                        <a:t>178</a:t>
                      </a:r>
                      <a:endParaRPr lang="lv-LV"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lv-LV" sz="1600" u="none" strike="noStrike" dirty="0">
                          <a:effectLst/>
                        </a:rPr>
                        <a:t>5</a:t>
                      </a:r>
                      <a:endParaRPr lang="lv-LV"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89392183"/>
                  </a:ext>
                </a:extLst>
              </a:tr>
              <a:tr h="200025">
                <a:tc>
                  <a:txBody>
                    <a:bodyPr/>
                    <a:lstStyle/>
                    <a:p>
                      <a:pPr algn="ctr" fontAlgn="ctr"/>
                      <a:r>
                        <a:rPr lang="lv-LV" sz="1600" u="none" strike="noStrike" dirty="0">
                          <a:effectLst/>
                        </a:rPr>
                        <a:t>Kopā</a:t>
                      </a:r>
                      <a:endParaRPr lang="lv-LV" sz="1600" b="0" i="0" u="none" strike="noStrike" dirty="0">
                        <a:solidFill>
                          <a:srgbClr val="000000"/>
                        </a:solidFill>
                        <a:effectLst/>
                        <a:latin typeface="Calibri" panose="020F0502020204030204" pitchFamily="34" charset="0"/>
                      </a:endParaRPr>
                    </a:p>
                  </a:txBody>
                  <a:tcPr marL="9525" marR="9525" marT="9525" marB="0" anchor="ctr">
                    <a:solidFill>
                      <a:schemeClr val="accent1">
                        <a:lumMod val="60000"/>
                        <a:lumOff val="40000"/>
                      </a:schemeClr>
                    </a:solidFill>
                  </a:tcPr>
                </a:tc>
                <a:tc>
                  <a:txBody>
                    <a:bodyPr/>
                    <a:lstStyle/>
                    <a:p>
                      <a:pPr algn="ctr" fontAlgn="b"/>
                      <a:r>
                        <a:rPr lang="lv-LV" sz="1600" u="none" strike="noStrike" dirty="0">
                          <a:effectLst/>
                        </a:rPr>
                        <a:t>1043</a:t>
                      </a:r>
                      <a:endParaRPr lang="lv-LV"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lv-LV" sz="1600" u="none" strike="noStrike">
                          <a:effectLst/>
                        </a:rPr>
                        <a:t>200</a:t>
                      </a:r>
                      <a:endParaRPr lang="lv-LV" sz="16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lv-LV" sz="1600" u="none" strike="noStrike" dirty="0">
                          <a:effectLst/>
                        </a:rPr>
                        <a:t>25</a:t>
                      </a:r>
                      <a:endParaRPr lang="lv-LV"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14658556"/>
                  </a:ext>
                </a:extLst>
              </a:tr>
            </a:tbl>
          </a:graphicData>
        </a:graphic>
      </p:graphicFrame>
    </p:spTree>
    <p:extLst>
      <p:ext uri="{BB962C8B-B14F-4D97-AF65-F5344CB8AC3E}">
        <p14:creationId xmlns:p14="http://schemas.microsoft.com/office/powerpoint/2010/main" val="847536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828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Atkritumu apsaimniekošanas valsts plāna stratēģiskie mērķi</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8</a:t>
            </a:fld>
            <a:endParaRPr lang="lv-LV" dirty="0"/>
          </a:p>
        </p:txBody>
      </p:sp>
      <p:sp>
        <p:nvSpPr>
          <p:cNvPr id="5" name="TextBox 4">
            <a:extLst>
              <a:ext uri="{FF2B5EF4-FFF2-40B4-BE49-F238E27FC236}">
                <a16:creationId xmlns:a16="http://schemas.microsoft.com/office/drawing/2014/main" id="{8B56BF5A-B48F-AEAA-0CC0-322DBFFB67CE}"/>
              </a:ext>
            </a:extLst>
          </p:cNvPr>
          <p:cNvSpPr txBox="1"/>
          <p:nvPr/>
        </p:nvSpPr>
        <p:spPr>
          <a:xfrm>
            <a:off x="436411" y="1661060"/>
            <a:ext cx="8271177" cy="3896772"/>
          </a:xfrm>
          <a:prstGeom prst="rect">
            <a:avLst/>
          </a:prstGeom>
          <a:noFill/>
        </p:spPr>
        <p:txBody>
          <a:bodyPr wrap="square">
            <a:spAutoFit/>
          </a:bodyPr>
          <a:lstStyle/>
          <a:p>
            <a:pPr marL="342900" lvl="0" indent="-342900" algn="just" rtl="0">
              <a:lnSpc>
                <a:spcPct val="106000"/>
              </a:lnSpc>
              <a:buFont typeface="+mj-lt"/>
              <a:buAutoNum type="arabicPeriod"/>
            </a:pPr>
            <a:r>
              <a:rPr lang="lv-LV" sz="1800" dirty="0">
                <a:effectLst/>
                <a:latin typeface="Calibri" panose="020F0502020204030204" pitchFamily="34" charset="0"/>
                <a:ea typeface="Calibri" panose="020F0502020204030204" pitchFamily="34" charset="0"/>
                <a:cs typeface="Arial" panose="020B0604020202020204" pitchFamily="34" charset="0"/>
              </a:rPr>
              <a:t>Mērķis (M1) </a:t>
            </a:r>
            <a:r>
              <a:rPr lang="lv-LV" sz="1800" dirty="0">
                <a:solidFill>
                  <a:srgbClr val="92D050"/>
                </a:solidFill>
                <a:effectLst/>
                <a:latin typeface="Calibri" panose="020F0502020204030204" pitchFamily="34" charset="0"/>
                <a:ea typeface="Calibri" panose="020F0502020204030204" pitchFamily="34" charset="0"/>
                <a:cs typeface="Arial" panose="020B0604020202020204" pitchFamily="34" charset="0"/>
              </a:rPr>
              <a:t>Novērst atkritumu rašanos </a:t>
            </a:r>
            <a:r>
              <a:rPr lang="lv-LV" sz="1800" dirty="0">
                <a:effectLst/>
                <a:latin typeface="Calibri" panose="020F0502020204030204" pitchFamily="34" charset="0"/>
                <a:ea typeface="Calibri" panose="020F0502020204030204" pitchFamily="34" charset="0"/>
                <a:cs typeface="Arial" panose="020B0604020202020204" pitchFamily="34" charset="0"/>
              </a:rPr>
              <a:t>un nodrošināt kopējā radīto atkritumu daudzuma ievērojamu samazināšanu, izmantojot maksimāli visas labākās pieejamās atkritumu rašanās novēršanas iespējas un labākos pieejamos tehniskos paņēmienus, palielinot resursu izmantošanas efektivitāti un veicinot ilgtspējīgākas patērētāju uzvedības modeļa attīstību;</a:t>
            </a:r>
          </a:p>
          <a:p>
            <a:pPr marL="342900" lvl="0" indent="-342900" algn="just">
              <a:lnSpc>
                <a:spcPct val="106000"/>
              </a:lnSpc>
              <a:buFont typeface="+mj-lt"/>
              <a:buAutoNum type="arabicPeriod"/>
            </a:pPr>
            <a:r>
              <a:rPr lang="lv-LV" sz="1800" dirty="0">
                <a:effectLst/>
                <a:latin typeface="Calibri" panose="020F0502020204030204" pitchFamily="34" charset="0"/>
                <a:ea typeface="Calibri" panose="020F0502020204030204" pitchFamily="34" charset="0"/>
                <a:cs typeface="Arial" panose="020B0604020202020204" pitchFamily="34" charset="0"/>
              </a:rPr>
              <a:t>Mērķis (M2) </a:t>
            </a:r>
            <a:r>
              <a:rPr lang="lv-LV" sz="1800" dirty="0">
                <a:solidFill>
                  <a:srgbClr val="92D050"/>
                </a:solidFill>
                <a:effectLst/>
                <a:latin typeface="Calibri" panose="020F0502020204030204" pitchFamily="34" charset="0"/>
                <a:ea typeface="Calibri" panose="020F0502020204030204" pitchFamily="34" charset="0"/>
                <a:cs typeface="Arial" panose="020B0604020202020204" pitchFamily="34" charset="0"/>
              </a:rPr>
              <a:t>Nodrošināt atkritumu kā resursu racionālu izmantošanu</a:t>
            </a:r>
            <a:r>
              <a:rPr lang="lv-LV" sz="1800" dirty="0">
                <a:effectLst/>
                <a:latin typeface="Calibri" panose="020F0502020204030204" pitchFamily="34" charset="0"/>
                <a:ea typeface="Calibri" panose="020F0502020204030204" pitchFamily="34" charset="0"/>
                <a:cs typeface="Arial" panose="020B0604020202020204" pitchFamily="34" charset="0"/>
              </a:rPr>
              <a:t>, balstoties uz aprites ekonomikas pamatprincipiem un veicinot, ka resursi pēc iespējas tiek atgriezti atpakaļ ekonomiskajā apritē tautsaimniecībai noderīgā veidā;</a:t>
            </a:r>
          </a:p>
          <a:p>
            <a:pPr marL="342900" lvl="0" indent="-342900" algn="just">
              <a:lnSpc>
                <a:spcPct val="106000"/>
              </a:lnSpc>
              <a:buFont typeface="+mj-lt"/>
              <a:buAutoNum type="arabicPeriod"/>
            </a:pPr>
            <a:r>
              <a:rPr lang="lv-LV" sz="1800" dirty="0">
                <a:effectLst/>
                <a:latin typeface="Calibri" panose="020F0502020204030204" pitchFamily="34" charset="0"/>
                <a:ea typeface="Calibri" panose="020F0502020204030204" pitchFamily="34" charset="0"/>
                <a:cs typeface="Arial" panose="020B0604020202020204" pitchFamily="34" charset="0"/>
              </a:rPr>
              <a:t>Mērķis (M3) </a:t>
            </a:r>
            <a:r>
              <a:rPr lang="lv-LV" sz="1800" dirty="0">
                <a:solidFill>
                  <a:srgbClr val="92D050"/>
                </a:solidFill>
                <a:effectLst/>
                <a:latin typeface="Calibri" panose="020F0502020204030204" pitchFamily="34" charset="0"/>
                <a:ea typeface="Calibri" panose="020F0502020204030204" pitchFamily="34" charset="0"/>
                <a:cs typeface="Arial" panose="020B0604020202020204" pitchFamily="34" charset="0"/>
              </a:rPr>
              <a:t>Nodrošināt, ka radītie atkritumi nav bīstami vai arī tie rada nelielu risku videi un cilvēku veselībai</a:t>
            </a:r>
            <a:r>
              <a:rPr lang="lv-LV" sz="1800" dirty="0">
                <a:effectLst/>
                <a:latin typeface="Calibri" panose="020F0502020204030204" pitchFamily="34" charset="0"/>
                <a:ea typeface="Calibri" panose="020F0502020204030204" pitchFamily="34" charset="0"/>
                <a:cs typeface="Arial" panose="020B0604020202020204" pitchFamily="34" charset="0"/>
              </a:rPr>
              <a:t>, veicinot attiecīgu produktu politiku, bīstamo un videi kaitīgo vielu ierobežojumus un pilnveidojot patērētāju informētību;</a:t>
            </a:r>
          </a:p>
          <a:p>
            <a:pPr marL="342900" lvl="0" indent="-342900" algn="just">
              <a:lnSpc>
                <a:spcPct val="106000"/>
              </a:lnSpc>
              <a:spcAft>
                <a:spcPts val="800"/>
              </a:spcAft>
              <a:buFont typeface="+mj-lt"/>
              <a:buAutoNum type="arabicPeriod"/>
            </a:pPr>
            <a:r>
              <a:rPr lang="lv-LV" sz="1800" dirty="0">
                <a:effectLst/>
                <a:latin typeface="Calibri" panose="020F0502020204030204" pitchFamily="34" charset="0"/>
                <a:ea typeface="Calibri" panose="020F0502020204030204" pitchFamily="34" charset="0"/>
                <a:cs typeface="Arial" panose="020B0604020202020204" pitchFamily="34" charset="0"/>
              </a:rPr>
              <a:t>Mērķis (M4) </a:t>
            </a:r>
            <a:r>
              <a:rPr lang="lv-LV" sz="1800" dirty="0">
                <a:solidFill>
                  <a:srgbClr val="92D050"/>
                </a:solidFill>
                <a:effectLst/>
                <a:latin typeface="Calibri" panose="020F0502020204030204" pitchFamily="34" charset="0"/>
                <a:ea typeface="Calibri" panose="020F0502020204030204" pitchFamily="34" charset="0"/>
                <a:cs typeface="Arial" panose="020B0604020202020204" pitchFamily="34" charset="0"/>
              </a:rPr>
              <a:t>Nodrošināt apglabājamo atkritumu daudzuma samazināšanu </a:t>
            </a:r>
            <a:r>
              <a:rPr lang="lv-LV" sz="1800" dirty="0">
                <a:effectLst/>
                <a:latin typeface="Calibri" panose="020F0502020204030204" pitchFamily="34" charset="0"/>
                <a:ea typeface="Calibri" panose="020F0502020204030204" pitchFamily="34" charset="0"/>
                <a:cs typeface="Arial" panose="020B0604020202020204" pitchFamily="34" charset="0"/>
              </a:rPr>
              <a:t>un atkritumu apglabāšanu cilvēku veselībai un videi drošā veidā.</a:t>
            </a:r>
          </a:p>
        </p:txBody>
      </p:sp>
    </p:spTree>
    <p:extLst>
      <p:ext uri="{BB962C8B-B14F-4D97-AF65-F5344CB8AC3E}">
        <p14:creationId xmlns:p14="http://schemas.microsoft.com/office/powerpoint/2010/main" val="2487764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0AFE7A-63BC-BC51-B5B9-7104F848D222}"/>
              </a:ext>
            </a:extLst>
          </p:cNvPr>
          <p:cNvSpPr/>
          <p:nvPr/>
        </p:nvSpPr>
        <p:spPr>
          <a:xfrm>
            <a:off x="822959" y="1716405"/>
            <a:ext cx="7894320" cy="10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Title 3">
            <a:extLst>
              <a:ext uri="{FF2B5EF4-FFF2-40B4-BE49-F238E27FC236}">
                <a16:creationId xmlns:a16="http://schemas.microsoft.com/office/drawing/2014/main" id="{56C1460D-1577-CB95-3A5D-BD9CC74A1AED}"/>
              </a:ext>
            </a:extLst>
          </p:cNvPr>
          <p:cNvSpPr>
            <a:spLocks noGrp="1"/>
          </p:cNvSpPr>
          <p:nvPr>
            <p:ph type="title"/>
          </p:nvPr>
        </p:nvSpPr>
        <p:spPr>
          <a:xfrm>
            <a:off x="0" y="286605"/>
            <a:ext cx="9144000" cy="504000"/>
          </a:xfrm>
          <a:ln>
            <a:noFill/>
          </a:ln>
        </p:spPr>
        <p:style>
          <a:lnRef idx="1">
            <a:schemeClr val="accent1"/>
          </a:lnRef>
          <a:fillRef idx="2">
            <a:schemeClr val="accent1"/>
          </a:fillRef>
          <a:effectRef idx="1">
            <a:schemeClr val="accent1"/>
          </a:effectRef>
          <a:fontRef idx="minor">
            <a:schemeClr val="dk1"/>
          </a:fontRef>
        </p:style>
        <p:txBody>
          <a:bodyPr lIns="360000" tIns="108000" bIns="72000" anchor="ctr" anchorCtr="0">
            <a:noAutofit/>
          </a:bodyPr>
          <a:lstStyle/>
          <a:p>
            <a:pPr lvl="1" algn="l" rtl="0">
              <a:lnSpc>
                <a:spcPct val="85000"/>
              </a:lnSpc>
              <a:spcBef>
                <a:spcPct val="0"/>
              </a:spcBef>
            </a:pPr>
            <a:r>
              <a:rPr kumimoji="0" lang="lv-LV" sz="3200" b="0" i="0" u="none" strike="noStrike" kern="1200" cap="none" spc="-50" normalizeH="0" baseline="0" noProof="0" dirty="0">
                <a:ln>
                  <a:noFill/>
                </a:ln>
                <a:solidFill>
                  <a:schemeClr val="bg1"/>
                </a:solidFill>
                <a:effectLst/>
                <a:uLnTx/>
                <a:uFillTx/>
                <a:latin typeface="Calibri Light" panose="020F0302020204030204"/>
                <a:ea typeface="+mj-ea"/>
                <a:cs typeface="+mj-cs"/>
              </a:rPr>
              <a:t>Normatīvajos aktos noteiktās </a:t>
            </a:r>
            <a:r>
              <a:rPr kumimoji="0" lang="lv-LV" sz="3200" b="0" i="0" u="none" strike="noStrike" kern="1200" cap="none" spc="-50" normalizeH="0" baseline="0" dirty="0">
                <a:ln>
                  <a:noFill/>
                </a:ln>
                <a:solidFill>
                  <a:schemeClr val="bg1"/>
                </a:solidFill>
                <a:effectLst/>
                <a:uLnTx/>
                <a:uFillTx/>
                <a:latin typeface="Calibri Light" panose="020F0302020204030204"/>
                <a:ea typeface="+mj-ea"/>
                <a:cs typeface="+mj-cs"/>
              </a:rPr>
              <a:t>pras</a:t>
            </a:r>
            <a:r>
              <a:rPr lang="lv-LV" sz="3200" kern="1200" spc="-50" dirty="0">
                <a:solidFill>
                  <a:schemeClr val="bg1"/>
                </a:solidFill>
                <a:latin typeface="Calibri Light" panose="020F0302020204030204"/>
                <a:ea typeface="+mj-ea"/>
                <a:cs typeface="+mj-cs"/>
              </a:rPr>
              <a:t>ības  </a:t>
            </a:r>
            <a:endParaRPr lang="lv-LV" sz="3200" dirty="0">
              <a:solidFill>
                <a:schemeClr val="bg1"/>
              </a:solidFill>
            </a:endParaRPr>
          </a:p>
        </p:txBody>
      </p:sp>
      <p:sp>
        <p:nvSpPr>
          <p:cNvPr id="3" name="Content Placeholder 2">
            <a:extLst>
              <a:ext uri="{FF2B5EF4-FFF2-40B4-BE49-F238E27FC236}">
                <a16:creationId xmlns:a16="http://schemas.microsoft.com/office/drawing/2014/main" id="{1557B3C5-E4CD-6A8F-5615-B9A7ECE69676}"/>
              </a:ext>
            </a:extLst>
          </p:cNvPr>
          <p:cNvSpPr>
            <a:spLocks noGrp="1"/>
          </p:cNvSpPr>
          <p:nvPr>
            <p:ph idx="1"/>
          </p:nvPr>
        </p:nvSpPr>
        <p:spPr>
          <a:xfrm>
            <a:off x="612941" y="1016000"/>
            <a:ext cx="7543801" cy="5130800"/>
          </a:xfrm>
        </p:spPr>
        <p:txBody>
          <a:bodyPr>
            <a:normAutofit/>
          </a:bodyPr>
          <a:lstStyle/>
          <a:p>
            <a:pPr marL="0" indent="0">
              <a:buNone/>
            </a:pPr>
            <a:endParaRPr lang="lv-LV" dirty="0"/>
          </a:p>
          <a:p>
            <a:pPr marL="0" indent="0">
              <a:buNone/>
            </a:pPr>
            <a:endParaRPr lang="lv-LV" dirty="0"/>
          </a:p>
          <a:p>
            <a:pPr marL="0" indent="0">
              <a:buNone/>
            </a:pPr>
            <a:endParaRPr lang="lv-LV" dirty="0"/>
          </a:p>
          <a:p>
            <a:pPr>
              <a:buFont typeface="Wingdings" panose="05000000000000000000" pitchFamily="2" charset="2"/>
              <a:buChar char="q"/>
            </a:pPr>
            <a:endParaRPr lang="lv-LV" dirty="0"/>
          </a:p>
          <a:p>
            <a:pPr marL="0" indent="0">
              <a:buNone/>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a:p>
            <a:pPr>
              <a:buFont typeface="Wingdings" panose="05000000000000000000" pitchFamily="2" charset="2"/>
              <a:buChar char="q"/>
            </a:pPr>
            <a:endParaRPr lang="lv-LV" dirty="0"/>
          </a:p>
        </p:txBody>
      </p:sp>
      <p:sp>
        <p:nvSpPr>
          <p:cNvPr id="9" name="Slide Number Placeholder 8"/>
          <p:cNvSpPr>
            <a:spLocks noGrp="1"/>
          </p:cNvSpPr>
          <p:nvPr>
            <p:ph type="sldNum" sz="quarter" idx="12"/>
          </p:nvPr>
        </p:nvSpPr>
        <p:spPr/>
        <p:txBody>
          <a:bodyPr/>
          <a:lstStyle/>
          <a:p>
            <a:fld id="{2E5A7346-834D-46EB-B6AF-5433C4166DD5}" type="slidenum">
              <a:rPr lang="lv-LV" smtClean="0"/>
              <a:t>9</a:t>
            </a:fld>
            <a:endParaRPr lang="lv-LV" dirty="0"/>
          </a:p>
        </p:txBody>
      </p:sp>
      <p:sp>
        <p:nvSpPr>
          <p:cNvPr id="5" name="Content Placeholder 2">
            <a:extLst>
              <a:ext uri="{FF2B5EF4-FFF2-40B4-BE49-F238E27FC236}">
                <a16:creationId xmlns:a16="http://schemas.microsoft.com/office/drawing/2014/main" id="{C610FC4B-57F3-45EE-773F-36823792A034}"/>
              </a:ext>
            </a:extLst>
          </p:cNvPr>
          <p:cNvSpPr txBox="1">
            <a:spLocks/>
          </p:cNvSpPr>
          <p:nvPr/>
        </p:nvSpPr>
        <p:spPr>
          <a:xfrm>
            <a:off x="426721" y="958426"/>
            <a:ext cx="8197515" cy="5361094"/>
          </a:xfrm>
          <a:prstGeom prst="rect">
            <a:avLst/>
          </a:prstGeom>
          <a:noFill/>
        </p:spPr>
        <p:txBody>
          <a:bodyPr vert="horz" lIns="0" tIns="45720" rIns="0" bIns="45720" rtlCol="0">
            <a:normAutofit fontScale="25000" lnSpcReduction="20000"/>
          </a:bodyPr>
          <a:lst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a:lstStyle>
          <a:p>
            <a:pPr algn="just">
              <a:lnSpc>
                <a:spcPct val="106000"/>
              </a:lnSpc>
              <a:spcBef>
                <a:spcPts val="600"/>
              </a:spcBef>
              <a:spcAft>
                <a:spcPts val="0"/>
              </a:spcAft>
              <a:buClr>
                <a:srgbClr val="92D050"/>
              </a:buClr>
              <a:buFont typeface="Wingdings" panose="05000000000000000000" pitchFamily="2" charset="2"/>
              <a:buChar char="q"/>
            </a:pPr>
            <a:r>
              <a:rPr lang="lv-LV" sz="6400" kern="600" dirty="0">
                <a:ea typeface="Calibri" panose="020F0502020204030204" pitchFamily="34" charset="0"/>
                <a:cs typeface="Arial" panose="020B0604020202020204" pitchFamily="34" charset="0"/>
              </a:rPr>
              <a:t> </a:t>
            </a:r>
            <a:r>
              <a:rPr lang="lv-LV" sz="6800" kern="600" dirty="0">
                <a:ea typeface="Calibri" panose="020F0502020204030204" pitchFamily="34" charset="0"/>
                <a:cs typeface="Arial" panose="020B0604020202020204" pitchFamily="34" charset="0"/>
              </a:rPr>
              <a:t>nodrošināt, ka līdz 2023. gada 31. decembrim </a:t>
            </a:r>
            <a:r>
              <a:rPr lang="lv-LV" sz="6800" kern="600" dirty="0">
                <a:solidFill>
                  <a:srgbClr val="92D050"/>
                </a:solidFill>
                <a:ea typeface="Calibri" panose="020F0502020204030204" pitchFamily="34" charset="0"/>
                <a:cs typeface="Arial" panose="020B0604020202020204" pitchFamily="34" charset="0"/>
              </a:rPr>
              <a:t>bioloģiskie atkritumi </a:t>
            </a:r>
            <a:r>
              <a:rPr lang="lv-LV" sz="6800" kern="600" dirty="0">
                <a:ea typeface="Calibri" panose="020F0502020204030204" pitchFamily="34" charset="0"/>
                <a:cs typeface="Arial" panose="020B0604020202020204" pitchFamily="34" charset="0"/>
              </a:rPr>
              <a:t>ir vai atdalīti un pārstrādāti rašanās vietā, vai savākti dalīti un nav sajaukti ar citiem atkritumu veidiem</a:t>
            </a:r>
          </a:p>
          <a:p>
            <a:pPr algn="just">
              <a:lnSpc>
                <a:spcPct val="106000"/>
              </a:lnSpc>
              <a:spcBef>
                <a:spcPts val="600"/>
              </a:spcBef>
              <a:spcAft>
                <a:spcPts val="0"/>
              </a:spcAft>
              <a:buClr>
                <a:srgbClr val="92D050"/>
              </a:buClr>
              <a:buFont typeface="Wingdings" panose="05000000000000000000" pitchFamily="2" charset="2"/>
              <a:buChar char="q"/>
            </a:pPr>
            <a:r>
              <a:rPr lang="lv-LV" sz="6800" kern="600" dirty="0">
                <a:solidFill>
                  <a:srgbClr val="FF0000"/>
                </a:solidFill>
                <a:ea typeface="Calibri" panose="020F0502020204030204" pitchFamily="34" charset="0"/>
                <a:cs typeface="Arial" panose="020B0604020202020204" pitchFamily="34" charset="0"/>
              </a:rPr>
              <a:t> </a:t>
            </a:r>
            <a:r>
              <a:rPr lang="lv-LV" sz="6800" kern="600" dirty="0">
                <a:solidFill>
                  <a:srgbClr val="92D050"/>
                </a:solidFill>
                <a:ea typeface="Calibri" panose="020F0502020204030204" pitchFamily="34" charset="0"/>
                <a:cs typeface="Arial" panose="020B0604020202020204" pitchFamily="34" charset="0"/>
              </a:rPr>
              <a:t>līdz 2025. gadam </a:t>
            </a:r>
            <a:r>
              <a:rPr lang="lv-LV" sz="6800" kern="600" dirty="0">
                <a:ea typeface="Calibri" panose="020F0502020204030204" pitchFamily="34" charset="0"/>
                <a:cs typeface="Arial" panose="020B0604020202020204" pitchFamily="34" charset="0"/>
              </a:rPr>
              <a:t>atkārtotai izmantošanai sagatavoto un pārstrādāto sadzīves atkritumu apjomu palielināt vismaz </a:t>
            </a:r>
            <a:r>
              <a:rPr lang="lv-LV" sz="6800" kern="600" dirty="0">
                <a:solidFill>
                  <a:srgbClr val="92D050"/>
                </a:solidFill>
                <a:ea typeface="Calibri" panose="020F0502020204030204" pitchFamily="34" charset="0"/>
                <a:cs typeface="Arial" panose="020B0604020202020204" pitchFamily="34" charset="0"/>
              </a:rPr>
              <a:t>līdz 55 % </a:t>
            </a:r>
            <a:r>
              <a:rPr lang="lv-LV" sz="6800" kern="600" dirty="0">
                <a:ea typeface="Calibri" panose="020F0502020204030204" pitchFamily="34" charset="0"/>
                <a:cs typeface="Arial" panose="020B0604020202020204" pitchFamily="34" charset="0"/>
              </a:rPr>
              <a:t>pēc masas</a:t>
            </a:r>
          </a:p>
          <a:p>
            <a:pPr algn="just">
              <a:lnSpc>
                <a:spcPct val="106000"/>
              </a:lnSpc>
              <a:spcBef>
                <a:spcPts val="600"/>
              </a:spcBef>
              <a:spcAft>
                <a:spcPts val="0"/>
              </a:spcAft>
              <a:buClr>
                <a:srgbClr val="92D050"/>
              </a:buClr>
              <a:buFont typeface="Wingdings" panose="05000000000000000000" pitchFamily="2" charset="2"/>
              <a:buChar char="q"/>
            </a:pPr>
            <a:r>
              <a:rPr lang="lv-LV" sz="6800" kern="600" dirty="0">
                <a:solidFill>
                  <a:srgbClr val="FF0000"/>
                </a:solidFill>
                <a:ea typeface="Calibri" panose="020F0502020204030204" pitchFamily="34" charset="0"/>
                <a:cs typeface="Arial" panose="020B0604020202020204" pitchFamily="34" charset="0"/>
              </a:rPr>
              <a:t> </a:t>
            </a:r>
            <a:r>
              <a:rPr lang="lv-LV" sz="6800" kern="600" dirty="0">
                <a:solidFill>
                  <a:srgbClr val="92D050"/>
                </a:solidFill>
                <a:ea typeface="Calibri" panose="020F0502020204030204" pitchFamily="34" charset="0"/>
                <a:cs typeface="Arial" panose="020B0604020202020204" pitchFamily="34" charset="0"/>
              </a:rPr>
              <a:t>līdz 2030. gadam </a:t>
            </a:r>
            <a:r>
              <a:rPr lang="lv-LV" sz="6800" kern="600" dirty="0">
                <a:ea typeface="Calibri" panose="020F0502020204030204" pitchFamily="34" charset="0"/>
                <a:cs typeface="Arial" panose="020B0604020202020204" pitchFamily="34" charset="0"/>
              </a:rPr>
              <a:t>atkārtotai izmantošanai sagatavoto un pārstrādāto sadzīves atkritumu apjomu palielināt vismaz </a:t>
            </a:r>
            <a:r>
              <a:rPr lang="lv-LV" sz="6800" kern="600" dirty="0">
                <a:solidFill>
                  <a:srgbClr val="92D050"/>
                </a:solidFill>
                <a:ea typeface="Calibri" panose="020F0502020204030204" pitchFamily="34" charset="0"/>
                <a:cs typeface="Arial" panose="020B0604020202020204" pitchFamily="34" charset="0"/>
              </a:rPr>
              <a:t>līdz 60 % </a:t>
            </a:r>
            <a:r>
              <a:rPr lang="lv-LV" sz="6800" kern="600" dirty="0">
                <a:ea typeface="Calibri" panose="020F0502020204030204" pitchFamily="34" charset="0"/>
                <a:cs typeface="Arial" panose="020B0604020202020204" pitchFamily="34" charset="0"/>
              </a:rPr>
              <a:t>pēc masas</a:t>
            </a:r>
          </a:p>
          <a:p>
            <a:pPr algn="just">
              <a:lnSpc>
                <a:spcPct val="106000"/>
              </a:lnSpc>
              <a:spcBef>
                <a:spcPts val="600"/>
              </a:spcBef>
              <a:spcAft>
                <a:spcPts val="0"/>
              </a:spcAft>
              <a:buClr>
                <a:srgbClr val="92D050"/>
              </a:buClr>
              <a:buFont typeface="Wingdings" panose="05000000000000000000" pitchFamily="2" charset="2"/>
              <a:buChar char="q"/>
            </a:pPr>
            <a:r>
              <a:rPr lang="lv-LV" sz="6800" kern="600" dirty="0">
                <a:solidFill>
                  <a:srgbClr val="FF0000"/>
                </a:solidFill>
                <a:ea typeface="Calibri" panose="020F0502020204030204" pitchFamily="34" charset="0"/>
                <a:cs typeface="Arial" panose="020B0604020202020204" pitchFamily="34" charset="0"/>
              </a:rPr>
              <a:t> </a:t>
            </a:r>
            <a:r>
              <a:rPr lang="lv-LV" sz="6800" kern="600" dirty="0">
                <a:solidFill>
                  <a:srgbClr val="92D050"/>
                </a:solidFill>
                <a:ea typeface="Calibri" panose="020F0502020204030204" pitchFamily="34" charset="0"/>
                <a:cs typeface="Arial" panose="020B0604020202020204" pitchFamily="34" charset="0"/>
              </a:rPr>
              <a:t>līdz 2035. gadam </a:t>
            </a:r>
            <a:r>
              <a:rPr lang="lv-LV" sz="6800" kern="600" dirty="0">
                <a:ea typeface="Calibri" panose="020F0502020204030204" pitchFamily="34" charset="0"/>
                <a:cs typeface="Arial" panose="020B0604020202020204" pitchFamily="34" charset="0"/>
              </a:rPr>
              <a:t>atkārtotai izmantošanai sagatavoto un pārstrādāto sadzīves atkritumu apjomu palielināt vismaz </a:t>
            </a:r>
            <a:r>
              <a:rPr lang="lv-LV" sz="6800" kern="600" dirty="0">
                <a:solidFill>
                  <a:srgbClr val="92D050"/>
                </a:solidFill>
                <a:ea typeface="Calibri" panose="020F0502020204030204" pitchFamily="34" charset="0"/>
                <a:cs typeface="Arial" panose="020B0604020202020204" pitchFamily="34" charset="0"/>
              </a:rPr>
              <a:t>līdz 65 % </a:t>
            </a:r>
            <a:r>
              <a:rPr lang="lv-LV" sz="6800" kern="600" dirty="0">
                <a:ea typeface="Calibri" panose="020F0502020204030204" pitchFamily="34" charset="0"/>
                <a:cs typeface="Arial" panose="020B0604020202020204" pitchFamily="34" charset="0"/>
              </a:rPr>
              <a:t>pēc masas</a:t>
            </a:r>
          </a:p>
          <a:p>
            <a:pPr algn="just">
              <a:lnSpc>
                <a:spcPct val="106000"/>
              </a:lnSpc>
              <a:spcBef>
                <a:spcPts val="600"/>
              </a:spcBef>
              <a:spcAft>
                <a:spcPts val="0"/>
              </a:spcAft>
              <a:buClr>
                <a:srgbClr val="92D050"/>
              </a:buClr>
              <a:buFont typeface="Wingdings" panose="05000000000000000000" pitchFamily="2" charset="2"/>
              <a:buChar char="q"/>
            </a:pPr>
            <a:r>
              <a:rPr lang="lv-LV" sz="6800" kern="600" dirty="0">
                <a:ea typeface="Calibri" panose="020F0502020204030204" pitchFamily="34" charset="0"/>
                <a:cs typeface="Arial" panose="020B0604020202020204" pitchFamily="34" charset="0"/>
              </a:rPr>
              <a:t> izveidot dalītas savākšanas sistēmas vismaz papīram, metālam, plastmasai un stiklam un </a:t>
            </a:r>
            <a:r>
              <a:rPr lang="lv-LV" sz="6800" kern="600" dirty="0">
                <a:solidFill>
                  <a:srgbClr val="92D050"/>
                </a:solidFill>
                <a:ea typeface="Calibri" panose="020F0502020204030204" pitchFamily="34" charset="0"/>
                <a:cs typeface="Arial" panose="020B0604020202020204" pitchFamily="34" charset="0"/>
              </a:rPr>
              <a:t>līdz 2023. gada 1. janvārim – tekstilmateriāliem</a:t>
            </a:r>
          </a:p>
          <a:p>
            <a:pPr algn="just">
              <a:lnSpc>
                <a:spcPct val="106000"/>
              </a:lnSpc>
              <a:spcBef>
                <a:spcPts val="600"/>
              </a:spcBef>
              <a:spcAft>
                <a:spcPts val="0"/>
              </a:spcAft>
              <a:buClr>
                <a:srgbClr val="92D050"/>
              </a:buClr>
              <a:buFont typeface="Wingdings" panose="05000000000000000000" pitchFamily="2" charset="2"/>
              <a:buChar char="q"/>
            </a:pPr>
            <a:r>
              <a:rPr lang="lv-LV" sz="6800" kern="600" dirty="0">
                <a:ea typeface="Calibri" panose="020F0502020204030204" pitchFamily="34" charset="0"/>
                <a:cs typeface="Arial" panose="020B0604020202020204" pitchFamily="34" charset="0"/>
              </a:rPr>
              <a:t> no </a:t>
            </a:r>
            <a:r>
              <a:rPr lang="lv-LV" sz="6800" kern="600" dirty="0">
                <a:solidFill>
                  <a:srgbClr val="92D050"/>
                </a:solidFill>
                <a:ea typeface="Calibri" panose="020F0502020204030204" pitchFamily="34" charset="0"/>
                <a:cs typeface="Arial" panose="020B0604020202020204" pitchFamily="34" charset="0"/>
              </a:rPr>
              <a:t>2020. gada, vismaz 70 % pēc svara nebīstamo būvniecības atkritumu </a:t>
            </a:r>
            <a:r>
              <a:rPr lang="lv-LV" sz="6800" kern="600" dirty="0">
                <a:ea typeface="Calibri" panose="020F0502020204030204" pitchFamily="34" charset="0"/>
                <a:cs typeface="Arial" panose="020B0604020202020204" pitchFamily="34" charset="0"/>
              </a:rPr>
              <a:t>un ēku nojaukšanas atkritumi, sagatavoti atkārtotai izmantošanai, pārstrādei un citai materiāla reģenerācijai, tostarp aizbēršanai</a:t>
            </a:r>
          </a:p>
          <a:p>
            <a:pPr algn="just">
              <a:lnSpc>
                <a:spcPct val="106000"/>
              </a:lnSpc>
              <a:spcBef>
                <a:spcPts val="600"/>
              </a:spcBef>
              <a:spcAft>
                <a:spcPts val="0"/>
              </a:spcAft>
              <a:buClr>
                <a:srgbClr val="92D050"/>
              </a:buClr>
              <a:buFont typeface="Wingdings" panose="05000000000000000000" pitchFamily="2" charset="2"/>
              <a:buChar char="q"/>
            </a:pPr>
            <a:r>
              <a:rPr lang="lv-LV" sz="6800" kern="600" dirty="0">
                <a:solidFill>
                  <a:srgbClr val="FF0000"/>
                </a:solidFill>
                <a:ea typeface="Calibri" panose="020F0502020204030204" pitchFamily="34" charset="0"/>
                <a:cs typeface="Arial" panose="020B0604020202020204" pitchFamily="34" charset="0"/>
              </a:rPr>
              <a:t> </a:t>
            </a:r>
            <a:r>
              <a:rPr lang="lv-LV" sz="6800" kern="600" dirty="0">
                <a:solidFill>
                  <a:srgbClr val="92D050"/>
                </a:solidFill>
                <a:ea typeface="Calibri" panose="020F0502020204030204" pitchFamily="34" charset="0"/>
                <a:cs typeface="Arial" panose="020B0604020202020204" pitchFamily="34" charset="0"/>
              </a:rPr>
              <a:t>līdz 2025.gada 1. janvārim </a:t>
            </a:r>
            <a:r>
              <a:rPr lang="lv-LV" sz="6800" kern="600" dirty="0">
                <a:ea typeface="Calibri" panose="020F0502020204030204" pitchFamily="34" charset="0"/>
                <a:cs typeface="Arial" panose="020B0604020202020204" pitchFamily="34" charset="0"/>
              </a:rPr>
              <a:t>izveidota dalītas savākšanas sistēma </a:t>
            </a:r>
            <a:r>
              <a:rPr lang="lv-LV" sz="6800" kern="600" dirty="0">
                <a:solidFill>
                  <a:srgbClr val="92D050"/>
                </a:solidFill>
                <a:ea typeface="Calibri" panose="020F0502020204030204" pitchFamily="34" charset="0"/>
                <a:cs typeface="Arial" panose="020B0604020202020204" pitchFamily="34" charset="0"/>
              </a:rPr>
              <a:t>sadzīves bīstamajiem atkritumiem</a:t>
            </a:r>
          </a:p>
          <a:p>
            <a:pPr algn="just">
              <a:lnSpc>
                <a:spcPct val="106000"/>
              </a:lnSpc>
              <a:spcBef>
                <a:spcPts val="600"/>
              </a:spcBef>
              <a:spcAft>
                <a:spcPts val="0"/>
              </a:spcAft>
              <a:buClr>
                <a:srgbClr val="92D050"/>
              </a:buClr>
              <a:buFont typeface="Wingdings" panose="05000000000000000000" pitchFamily="2" charset="2"/>
              <a:buChar char="q"/>
            </a:pPr>
            <a:r>
              <a:rPr lang="lv-LV" sz="6800" kern="600" dirty="0">
                <a:ea typeface="Calibri" panose="020F0502020204030204" pitchFamily="34" charset="0"/>
                <a:cs typeface="Arial" panose="020B0604020202020204" pitchFamily="34" charset="0"/>
              </a:rPr>
              <a:t> nodrošināt, ka līdz 2035. gadam poligonos apglabāto sadzīves atkritumu īpatsvars ir samazinājies līdz 10 % no kopējā radīto sadzīves atkritumu daudzuma (pēc svara) vai ir vēl mazāks</a:t>
            </a:r>
          </a:p>
          <a:p>
            <a:pPr algn="just">
              <a:lnSpc>
                <a:spcPct val="106000"/>
              </a:lnSpc>
              <a:spcBef>
                <a:spcPts val="600"/>
              </a:spcBef>
              <a:spcAft>
                <a:spcPts val="0"/>
              </a:spcAft>
              <a:buClr>
                <a:srgbClr val="92D050"/>
              </a:buClr>
              <a:buFont typeface="Wingdings" panose="05000000000000000000" pitchFamily="2" charset="2"/>
              <a:buChar char="q"/>
            </a:pPr>
            <a:r>
              <a:rPr lang="lv-LV" sz="6800" kern="600" dirty="0">
                <a:ea typeface="Calibri" panose="020F0502020204030204" pitchFamily="34" charset="0"/>
                <a:cs typeface="Arial" panose="020B0604020202020204" pitchFamily="34" charset="0"/>
              </a:rPr>
              <a:t> nodrošināt, ka ne vēlāk kā līdz 2025. gada 31. decembrim pārstrādā mazākais 65 svara % no visa izlietotā iepakojuma</a:t>
            </a:r>
            <a:endParaRPr lang="lv-LV" sz="6800" dirty="0"/>
          </a:p>
          <a:p>
            <a:pPr marL="0" indent="0">
              <a:spcBef>
                <a:spcPts val="600"/>
              </a:spcBef>
              <a:buNone/>
            </a:pPr>
            <a:endParaRPr lang="lv-LV" dirty="0"/>
          </a:p>
          <a:p>
            <a:pPr>
              <a:spcBef>
                <a:spcPts val="600"/>
              </a:spcBef>
              <a:buFont typeface="Wingdings" panose="05000000000000000000" pitchFamily="2" charset="2"/>
              <a:buChar char="q"/>
            </a:pPr>
            <a:endParaRPr lang="lv-LV" dirty="0"/>
          </a:p>
          <a:p>
            <a:pPr>
              <a:spcBef>
                <a:spcPts val="600"/>
              </a:spcBef>
              <a:buFont typeface="Wingdings" panose="05000000000000000000" pitchFamily="2" charset="2"/>
              <a:buChar char="q"/>
            </a:pPr>
            <a:endParaRPr lang="lv-LV" dirty="0"/>
          </a:p>
          <a:p>
            <a:pPr>
              <a:spcBef>
                <a:spcPts val="600"/>
              </a:spcBef>
            </a:pPr>
            <a:endParaRPr lang="lv-LV" dirty="0"/>
          </a:p>
        </p:txBody>
      </p:sp>
    </p:spTree>
    <p:extLst>
      <p:ext uri="{BB962C8B-B14F-4D97-AF65-F5344CB8AC3E}">
        <p14:creationId xmlns:p14="http://schemas.microsoft.com/office/powerpoint/2010/main" val="37573556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13720</TotalTime>
  <Words>2939</Words>
  <Application>Microsoft Office PowerPoint</Application>
  <PresentationFormat>Slaidrāde ekrānā (4:3)</PresentationFormat>
  <Paragraphs>475</Paragraphs>
  <Slides>23</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23</vt:i4>
      </vt:variant>
    </vt:vector>
  </HeadingPairs>
  <TitlesOfParts>
    <vt:vector size="28" baseType="lpstr">
      <vt:lpstr>Calibri</vt:lpstr>
      <vt:lpstr>Calibri Light</vt:lpstr>
      <vt:lpstr>Times New Roman</vt:lpstr>
      <vt:lpstr>Wingdings</vt:lpstr>
      <vt:lpstr>Retrospect</vt:lpstr>
      <vt:lpstr>Stratēģiskā ietekmes uz vidi novērtējuma vides pārskata un plānošanas dokumenta projekta “Vidzemes reģionālais atkritumu apsaimniekošanas plāns 2023. – 2027. gadam” sabiedriskā apspriešana </vt:lpstr>
      <vt:lpstr>Plāna izstrādes pamatojums</vt:lpstr>
      <vt:lpstr>Plāna vides pārskats, stratēģiskais ietekmes uz vidi novērtējums un sabiedriskā apspriešana</vt:lpstr>
      <vt:lpstr>Vidzemes AAR teritorija un iedzīvotāji</vt:lpstr>
      <vt:lpstr>Apsaimniekotie atkritumu apjomi</vt:lpstr>
      <vt:lpstr>Sistēmas raksturojums – galvenie indikatori</vt:lpstr>
      <vt:lpstr>Infrastruktūras raksturojums</vt:lpstr>
      <vt:lpstr>Atkritumu apsaimniekošanas valsts plāna stratēģiskie mērķi</vt:lpstr>
      <vt:lpstr>Normatīvajos aktos noteiktās prasības  </vt:lpstr>
      <vt:lpstr>Sadzīves atkritumu ražošanas prognoze</vt:lpstr>
      <vt:lpstr>Prioritāri īstenojamie pasākumi</vt:lpstr>
      <vt:lpstr>Atkritumu dalītās vākšanas sistēmas attīstība</vt:lpstr>
      <vt:lpstr>Atkritumu sagatavošana atkārtotai izmantošanai</vt:lpstr>
      <vt:lpstr>AARC “Daibe” un poligona “Kaudzītes” infrastruktūra</vt:lpstr>
      <vt:lpstr>Lokālās atkritumu pārstrādes infrastruktūras attīstība</vt:lpstr>
      <vt:lpstr>Sabiedrības informēšanas un izglītošana pasākumi</vt:lpstr>
      <vt:lpstr>Informācijas apkopošana un datu bāzu uzturēšana</vt:lpstr>
      <vt:lpstr>Plāna pārskata periodā sasniedzamie rezultāti</vt:lpstr>
      <vt:lpstr>Atkritumu apsaimniekošanas reģionālā centra izveide</vt:lpstr>
      <vt:lpstr>Atkritumu apsaimniekošanas reģionālā centra izveide</vt:lpstr>
      <vt:lpstr>SIVN rezultāti</vt:lpstr>
      <vt:lpstr>Turpmākās darbības - Vides pārskata un Plāna akceptēšana</vt:lpstr>
      <vt:lpstr>PowerPoint prezentācija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pētījums Par efektīvāko PIEEJU (modeli) nolietoto riepu apsaimniekošanai Latvijā</dc:title>
  <dc:creator>Kaspars Kļavenieks</dc:creator>
  <cp:lastModifiedBy>Kristīne Kaļva</cp:lastModifiedBy>
  <cp:revision>150</cp:revision>
  <cp:lastPrinted>2022-12-09T07:51:28Z</cp:lastPrinted>
  <dcterms:created xsi:type="dcterms:W3CDTF">2014-10-14T11:15:59Z</dcterms:created>
  <dcterms:modified xsi:type="dcterms:W3CDTF">2023-08-22T11:45:25Z</dcterms:modified>
</cp:coreProperties>
</file>