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08" r:id="rId1"/>
  </p:sldMasterIdLst>
  <p:notesMasterIdLst>
    <p:notesMasterId r:id="rId25"/>
  </p:notesMasterIdLst>
  <p:handoutMasterIdLst>
    <p:handoutMasterId r:id="rId26"/>
  </p:handoutMasterIdLst>
  <p:sldIdLst>
    <p:sldId id="256" r:id="rId2"/>
    <p:sldId id="336" r:id="rId3"/>
    <p:sldId id="338" r:id="rId4"/>
    <p:sldId id="339" r:id="rId5"/>
    <p:sldId id="340" r:id="rId6"/>
    <p:sldId id="341" r:id="rId7"/>
    <p:sldId id="342" r:id="rId8"/>
    <p:sldId id="345" r:id="rId9"/>
    <p:sldId id="347" r:id="rId10"/>
    <p:sldId id="346" r:id="rId11"/>
    <p:sldId id="353" r:id="rId12"/>
    <p:sldId id="354" r:id="rId13"/>
    <p:sldId id="355" r:id="rId14"/>
    <p:sldId id="359" r:id="rId15"/>
    <p:sldId id="356" r:id="rId16"/>
    <p:sldId id="357" r:id="rId17"/>
    <p:sldId id="358" r:id="rId18"/>
    <p:sldId id="350" r:id="rId19"/>
    <p:sldId id="349" r:id="rId20"/>
    <p:sldId id="352" r:id="rId21"/>
    <p:sldId id="348" r:id="rId22"/>
    <p:sldId id="351" r:id="rId23"/>
    <p:sldId id="303"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D21CCD3-7659-40BB-8F80-457E0C4F3F81}">
          <p14:sldIdLst>
            <p14:sldId id="256"/>
            <p14:sldId id="336"/>
            <p14:sldId id="338"/>
            <p14:sldId id="339"/>
            <p14:sldId id="340"/>
            <p14:sldId id="341"/>
            <p14:sldId id="342"/>
            <p14:sldId id="345"/>
            <p14:sldId id="347"/>
            <p14:sldId id="346"/>
            <p14:sldId id="353"/>
            <p14:sldId id="354"/>
            <p14:sldId id="355"/>
            <p14:sldId id="359"/>
            <p14:sldId id="356"/>
            <p14:sldId id="357"/>
            <p14:sldId id="358"/>
            <p14:sldId id="350"/>
            <p14:sldId id="349"/>
            <p14:sldId id="352"/>
            <p14:sldId id="348"/>
            <p14:sldId id="351"/>
            <p14:sldId id="303"/>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B7B953-1DF4-8E25-2FD7-461A6661F625}" name="user" initials="user" userId="user" providerId="None"/>
  <p188:author id="{FE2352A3-2551-651D-5C6B-F958C5CFAB80}" name="didzis osenieks" initials="do" userId="3acbf77399ec07f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83" autoAdjust="0"/>
    <p:restoredTop sz="92377" autoAdjust="0"/>
  </p:normalViewPr>
  <p:slideViewPr>
    <p:cSldViewPr snapToGrid="0">
      <p:cViewPr varScale="1">
        <p:scale>
          <a:sx n="102" d="100"/>
          <a:sy n="102" d="100"/>
        </p:scale>
        <p:origin x="219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fs3.geoconsultants.lv\geo_data\PROJEKTI\ATKRITUMI\V_RAAP\@VRAAP_aprekini_18.0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fs3\geo_data\PROJEKTI\ATKRITUMI\ZK_RAAP\Dati_aprekini_ZKAAR_02.08.202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fs3\geo_data\PROJEKTI\ATKRITUMI\ZK_RAAP\Dati_aprekini_ZKAAR_16.08.2022._merki.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229378370323919"/>
          <c:y val="0.12059853577497405"/>
          <c:w val="0.7489482311628971"/>
          <c:h val="0.72394369547669424"/>
        </c:manualLayout>
      </c:layout>
      <c:pie3DChart>
        <c:varyColors val="1"/>
        <c:dLbls>
          <c:dLblPos val="outEnd"/>
          <c:showLegendKey val="0"/>
          <c:showVal val="0"/>
          <c:showCatName val="1"/>
          <c:showSerName val="0"/>
          <c:showPercent val="0"/>
          <c:showBubbleSize val="0"/>
          <c:showLeaderLines val="0"/>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147"/>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8012896846451851E-2"/>
          <c:y val="0.12039447973705772"/>
          <c:w val="0.83233946925749769"/>
          <c:h val="0.75921104052588462"/>
        </c:manualLayout>
      </c:layout>
      <c:pie3DChart>
        <c:varyColors val="1"/>
        <c:ser>
          <c:idx val="0"/>
          <c:order val="0"/>
          <c:tx>
            <c:strRef>
              <c:f>Atkritumi!$L$31</c:f>
              <c:strCache>
                <c:ptCount val="1"/>
                <c:pt idx="0">
                  <c:v>Kopā</c:v>
                </c:pt>
              </c:strCache>
            </c:strRef>
          </c:tx>
          <c:dPt>
            <c:idx val="0"/>
            <c:bubble3D val="0"/>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p3d/>
            </c:spPr>
            <c:extLst>
              <c:ext xmlns:c16="http://schemas.microsoft.com/office/drawing/2014/chart" uri="{C3380CC4-5D6E-409C-BE32-E72D297353CC}">
                <c16:uniqueId val="{00000001-1814-41D9-8A25-B58C43CA9B07}"/>
              </c:ext>
            </c:extLst>
          </c:dPt>
          <c:dPt>
            <c:idx val="1"/>
            <c:bubble3D val="0"/>
            <c:spPr>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p3d/>
            </c:spPr>
            <c:extLst>
              <c:ext xmlns:c16="http://schemas.microsoft.com/office/drawing/2014/chart" uri="{C3380CC4-5D6E-409C-BE32-E72D297353CC}">
                <c16:uniqueId val="{00000003-1814-41D9-8A25-B58C43CA9B07}"/>
              </c:ext>
            </c:extLst>
          </c:dPt>
          <c:dPt>
            <c:idx val="2"/>
            <c:bubble3D val="0"/>
            <c:spPr>
              <a:gradFill rotWithShape="1">
                <a:gsLst>
                  <a:gs pos="0">
                    <a:schemeClr val="accent3">
                      <a:shade val="85000"/>
                      <a:satMod val="130000"/>
                    </a:schemeClr>
                  </a:gs>
                  <a:gs pos="34000">
                    <a:schemeClr val="accent3">
                      <a:shade val="87000"/>
                      <a:satMod val="125000"/>
                    </a:schemeClr>
                  </a:gs>
                  <a:gs pos="70000">
                    <a:schemeClr val="accent3">
                      <a:tint val="100000"/>
                      <a:shade val="90000"/>
                      <a:satMod val="130000"/>
                    </a:schemeClr>
                  </a:gs>
                  <a:gs pos="100000">
                    <a:schemeClr val="accent3">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p3d/>
            </c:spPr>
            <c:extLst>
              <c:ext xmlns:c16="http://schemas.microsoft.com/office/drawing/2014/chart" uri="{C3380CC4-5D6E-409C-BE32-E72D297353CC}">
                <c16:uniqueId val="{00000005-1814-41D9-8A25-B58C43CA9B07}"/>
              </c:ext>
            </c:extLst>
          </c:dPt>
          <c:dPt>
            <c:idx val="3"/>
            <c:bubble3D val="0"/>
            <c:spPr>
              <a:gradFill rotWithShape="1">
                <a:gsLst>
                  <a:gs pos="0">
                    <a:schemeClr val="accent4">
                      <a:shade val="85000"/>
                      <a:satMod val="130000"/>
                    </a:schemeClr>
                  </a:gs>
                  <a:gs pos="34000">
                    <a:schemeClr val="accent4">
                      <a:shade val="87000"/>
                      <a:satMod val="125000"/>
                    </a:schemeClr>
                  </a:gs>
                  <a:gs pos="70000">
                    <a:schemeClr val="accent4">
                      <a:tint val="100000"/>
                      <a:shade val="90000"/>
                      <a:satMod val="130000"/>
                    </a:schemeClr>
                  </a:gs>
                  <a:gs pos="100000">
                    <a:schemeClr val="accent4">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p3d/>
            </c:spPr>
            <c:extLst>
              <c:ext xmlns:c16="http://schemas.microsoft.com/office/drawing/2014/chart" uri="{C3380CC4-5D6E-409C-BE32-E72D297353CC}">
                <c16:uniqueId val="{00000007-1814-41D9-8A25-B58C43CA9B07}"/>
              </c:ext>
            </c:extLst>
          </c:dPt>
          <c:dPt>
            <c:idx val="4"/>
            <c:bubble3D val="0"/>
            <c:spPr>
              <a:gradFill rotWithShape="1">
                <a:gsLst>
                  <a:gs pos="0">
                    <a:schemeClr val="accent5">
                      <a:shade val="85000"/>
                      <a:satMod val="130000"/>
                    </a:schemeClr>
                  </a:gs>
                  <a:gs pos="34000">
                    <a:schemeClr val="accent5">
                      <a:shade val="87000"/>
                      <a:satMod val="125000"/>
                    </a:schemeClr>
                  </a:gs>
                  <a:gs pos="70000">
                    <a:schemeClr val="accent5">
                      <a:tint val="100000"/>
                      <a:shade val="90000"/>
                      <a:satMod val="130000"/>
                    </a:schemeClr>
                  </a:gs>
                  <a:gs pos="100000">
                    <a:schemeClr val="accent5">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p3d/>
            </c:spPr>
            <c:extLst>
              <c:ext xmlns:c16="http://schemas.microsoft.com/office/drawing/2014/chart" uri="{C3380CC4-5D6E-409C-BE32-E72D297353CC}">
                <c16:uniqueId val="{00000009-1814-41D9-8A25-B58C43CA9B07}"/>
              </c:ext>
            </c:extLst>
          </c:dPt>
          <c:dLbls>
            <c:dLbl>
              <c:idx val="0"/>
              <c:layout>
                <c:manualLayout>
                  <c:x val="-6.1635145265373448E-2"/>
                  <c:y val="-2.2132929086669334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2">
                          <a:lumMod val="75000"/>
                        </a:schemeClr>
                      </a:solidFill>
                      <a:latin typeface="+mn-lt"/>
                      <a:ea typeface="+mn-ea"/>
                      <a:cs typeface="+mn-cs"/>
                    </a:defRPr>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1-1814-41D9-8A25-B58C43CA9B07}"/>
                </c:ext>
              </c:extLst>
            </c:dLbl>
            <c:dLbl>
              <c:idx val="1"/>
              <c:layout>
                <c:manualLayout>
                  <c:x val="2.0825233682584553E-2"/>
                  <c:y val="-9.0037625534382215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2">
                          <a:lumMod val="75000"/>
                        </a:schemeClr>
                      </a:solidFill>
                      <a:latin typeface="+mn-lt"/>
                      <a:ea typeface="+mn-ea"/>
                      <a:cs typeface="+mn-cs"/>
                    </a:defRPr>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3-1814-41D9-8A25-B58C43CA9B07}"/>
                </c:ext>
              </c:extLst>
            </c:dLbl>
            <c:dLbl>
              <c:idx val="2"/>
              <c:layout>
                <c:manualLayout>
                  <c:x val="4.9609623797025347E-2"/>
                  <c:y val="-0.14485044208183651"/>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2">
                          <a:lumMod val="75000"/>
                        </a:schemeClr>
                      </a:solidFill>
                      <a:latin typeface="+mn-lt"/>
                      <a:ea typeface="+mn-ea"/>
                      <a:cs typeface="+mn-cs"/>
                    </a:defRPr>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1814-41D9-8A25-B58C43CA9B07}"/>
                </c:ext>
              </c:extLst>
            </c:dLbl>
            <c:dLbl>
              <c:idx val="3"/>
              <c:layout>
                <c:manualLayout>
                  <c:x val="6.6665845256872209E-3"/>
                  <c:y val="-7.7808912259621194E-2"/>
                </c:manualLayout>
              </c:layout>
              <c:tx>
                <c:rich>
                  <a:bodyPr rot="0" spcFirstLastPara="1" vertOverflow="clip" horzOverflow="clip" vert="horz" wrap="square" lIns="38100" tIns="19050" rIns="38100" bIns="19050" anchor="ctr" anchorCtr="1">
                    <a:spAutoFit/>
                  </a:bodyPr>
                  <a:lstStyle/>
                  <a:p>
                    <a:pPr>
                      <a:defRPr sz="1197" b="0" i="0" u="none" strike="noStrike" kern="1200" baseline="0">
                        <a:solidFill>
                          <a:schemeClr val="dk2">
                            <a:lumMod val="75000"/>
                          </a:schemeClr>
                        </a:solidFill>
                        <a:latin typeface="+mn-lt"/>
                        <a:ea typeface="+mn-ea"/>
                        <a:cs typeface="+mn-cs"/>
                      </a:defRPr>
                    </a:pPr>
                    <a:fld id="{C5895658-8E2E-4AD3-8A25-505F80F5FCA6}" type="CATEGORYNAME">
                      <a:rPr lang="en-US"/>
                      <a:pPr>
                        <a:defRPr/>
                      </a:pPr>
                      <a:t>[CATEGORY NAME]</a:t>
                    </a:fld>
                    <a:r>
                      <a:rPr lang="en-US"/>
                      <a:t> </a:t>
                    </a:r>
                    <a:fld id="{808A49EA-8300-4260-A5DA-275A60956F66}" type="PERCENTAGE">
                      <a:rPr lang="en-US"/>
                      <a:pPr>
                        <a:defRPr/>
                      </a:pPr>
                      <a:t>[PERCENTAGE]</a:t>
                    </a:fld>
                    <a:endParaRPr lang="en-US"/>
                  </a:p>
                </c:rich>
              </c:tx>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2">
                          <a:lumMod val="75000"/>
                        </a:schemeClr>
                      </a:solidFill>
                      <a:latin typeface="+mn-lt"/>
                      <a:ea typeface="+mn-ea"/>
                      <a:cs typeface="+mn-cs"/>
                    </a:defRPr>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7-1814-41D9-8A25-B58C43CA9B07}"/>
                </c:ext>
              </c:extLst>
            </c:dLbl>
            <c:dLbl>
              <c:idx val="4"/>
              <c:layout>
                <c:manualLayout>
                  <c:x val="2.8163018531352755E-2"/>
                  <c:y val="5.5584897385140997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2">
                          <a:lumMod val="75000"/>
                        </a:schemeClr>
                      </a:solidFill>
                      <a:latin typeface="+mn-lt"/>
                      <a:ea typeface="+mn-ea"/>
                      <a:cs typeface="+mn-cs"/>
                    </a:defRPr>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9-1814-41D9-8A25-B58C43CA9B07}"/>
                </c:ext>
              </c:extLst>
            </c:dLbl>
            <c:spPr>
              <a:solidFill>
                <a:schemeClr val="lt1"/>
              </a:solidFill>
              <a:ln>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2">
                        <a:lumMod val="75000"/>
                      </a:schemeClr>
                    </a:solidFill>
                    <a:latin typeface="+mn-lt"/>
                    <a:ea typeface="+mn-ea"/>
                    <a:cs typeface="+mn-cs"/>
                  </a:defRPr>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Atkritumi!$M$24:$Q$24</c:f>
              <c:strCache>
                <c:ptCount val="5"/>
                <c:pt idx="0">
                  <c:v>Nešķiroti sadzīves atkritumi</c:v>
                </c:pt>
                <c:pt idx="1">
                  <c:v>Bioloģiskie  atkritumi</c:v>
                </c:pt>
                <c:pt idx="2">
                  <c:v>Liela izmēra atkritumi</c:v>
                </c:pt>
                <c:pt idx="3">
                  <c:v>Dalīti savāktie sadzīves atkritumi - vieglā frakcija</c:v>
                </c:pt>
                <c:pt idx="4">
                  <c:v>Dalīti savāktie sadzīves atkritumi - stikls</c:v>
                </c:pt>
              </c:strCache>
            </c:strRef>
          </c:cat>
          <c:val>
            <c:numRef>
              <c:f>Atkritumi!$M$31:$Q$31</c:f>
              <c:numCache>
                <c:formatCode>#,##0</c:formatCode>
                <c:ptCount val="5"/>
                <c:pt idx="0">
                  <c:v>50411.781999999999</c:v>
                </c:pt>
                <c:pt idx="1">
                  <c:v>4625.7199999999993</c:v>
                </c:pt>
                <c:pt idx="2">
                  <c:v>7944.5110000000004</c:v>
                </c:pt>
                <c:pt idx="3">
                  <c:v>4440.2889999999998</c:v>
                </c:pt>
                <c:pt idx="4">
                  <c:v>2732.4100000000003</c:v>
                </c:pt>
              </c:numCache>
            </c:numRef>
          </c:val>
          <c:extLst>
            <c:ext xmlns:c16="http://schemas.microsoft.com/office/drawing/2014/chart" uri="{C3380CC4-5D6E-409C-BE32-E72D297353CC}">
              <c16:uniqueId val="{0000000A-1814-41D9-8A25-B58C43CA9B07}"/>
            </c:ext>
          </c:extLst>
        </c:ser>
        <c:dLbls>
          <c:dLblPos val="outEnd"/>
          <c:showLegendKey val="0"/>
          <c:showVal val="0"/>
          <c:showCatName val="1"/>
          <c:showSerName val="0"/>
          <c:showPercent val="0"/>
          <c:showBubbleSize val="0"/>
          <c:showLeaderLines val="0"/>
        </c:dLbls>
      </c:pie3DChart>
      <c:spPr>
        <a:noFill/>
        <a:ln>
          <a:noFill/>
        </a:ln>
        <a:effectLst/>
      </c:spPr>
    </c:plotArea>
    <c:legend>
      <c:legendPos val="b"/>
      <c:layout>
        <c:manualLayout>
          <c:xMode val="edge"/>
          <c:yMode val="edge"/>
          <c:x val="0"/>
          <c:y val="0.65625040570189663"/>
          <c:w val="0.53951455080654154"/>
          <c:h val="0.3217659608535535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Merki!$C$28</c:f>
              <c:strCache>
                <c:ptCount val="1"/>
                <c:pt idx="0">
                  <c:v>Radītais  SA apjoms t/gadā</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Merki!$D$27:$H$27</c:f>
              <c:numCache>
                <c:formatCode>General</c:formatCode>
                <c:ptCount val="5"/>
                <c:pt idx="0">
                  <c:v>2023</c:v>
                </c:pt>
                <c:pt idx="1">
                  <c:v>2024</c:v>
                </c:pt>
                <c:pt idx="2">
                  <c:v>2025</c:v>
                </c:pt>
                <c:pt idx="3">
                  <c:v>2026</c:v>
                </c:pt>
                <c:pt idx="4">
                  <c:v>2027</c:v>
                </c:pt>
              </c:numCache>
            </c:numRef>
          </c:cat>
          <c:val>
            <c:numRef>
              <c:f>Merki!$D$28:$H$28</c:f>
              <c:numCache>
                <c:formatCode>#,##0</c:formatCode>
                <c:ptCount val="5"/>
                <c:pt idx="0">
                  <c:v>70709.29232399998</c:v>
                </c:pt>
                <c:pt idx="1">
                  <c:v>70800.375017464452</c:v>
                </c:pt>
                <c:pt idx="2">
                  <c:v>70906.280718273076</c:v>
                </c:pt>
                <c:pt idx="3">
                  <c:v>71380.699262482565</c:v>
                </c:pt>
                <c:pt idx="4">
                  <c:v>71873.712137230701</c:v>
                </c:pt>
              </c:numCache>
            </c:numRef>
          </c:val>
          <c:extLst>
            <c:ext xmlns:c16="http://schemas.microsoft.com/office/drawing/2014/chart" uri="{C3380CC4-5D6E-409C-BE32-E72D297353CC}">
              <c16:uniqueId val="{00000000-187B-457A-A3B6-D6FE768DCEAA}"/>
            </c:ext>
          </c:extLst>
        </c:ser>
        <c:dLbls>
          <c:dLblPos val="inEnd"/>
          <c:showLegendKey val="0"/>
          <c:showVal val="1"/>
          <c:showCatName val="0"/>
          <c:showSerName val="0"/>
          <c:showPercent val="0"/>
          <c:showBubbleSize val="0"/>
        </c:dLbls>
        <c:gapWidth val="65"/>
        <c:axId val="1659693423"/>
        <c:axId val="1687570655"/>
      </c:barChart>
      <c:lineChart>
        <c:grouping val="stacked"/>
        <c:varyColors val="0"/>
        <c:ser>
          <c:idx val="1"/>
          <c:order val="1"/>
          <c:tx>
            <c:strRef>
              <c:f>Merki!$C$29</c:f>
              <c:strCache>
                <c:ptCount val="1"/>
                <c:pt idx="0">
                  <c:v>Atkritumu pārstrāde &gt; t/gadā</c:v>
                </c:pt>
              </c:strCache>
            </c:strRef>
          </c:tx>
          <c:spPr>
            <a:ln w="31750" cap="rnd">
              <a:solidFill>
                <a:schemeClr val="accent2">
                  <a:alpha val="85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Merki!$D$27:$H$27</c:f>
              <c:numCache>
                <c:formatCode>General</c:formatCode>
                <c:ptCount val="5"/>
                <c:pt idx="0">
                  <c:v>2023</c:v>
                </c:pt>
                <c:pt idx="1">
                  <c:v>2024</c:v>
                </c:pt>
                <c:pt idx="2">
                  <c:v>2025</c:v>
                </c:pt>
                <c:pt idx="3">
                  <c:v>2026</c:v>
                </c:pt>
                <c:pt idx="4">
                  <c:v>2027</c:v>
                </c:pt>
              </c:numCache>
            </c:numRef>
          </c:cat>
          <c:val>
            <c:numRef>
              <c:f>Merki!$D$29:$H$29</c:f>
              <c:numCache>
                <c:formatCode>#,##0</c:formatCode>
                <c:ptCount val="5"/>
                <c:pt idx="0">
                  <c:v>35354.64616199999</c:v>
                </c:pt>
                <c:pt idx="1">
                  <c:v>35400.187508732226</c:v>
                </c:pt>
                <c:pt idx="2">
                  <c:v>38998.454395050197</c:v>
                </c:pt>
                <c:pt idx="3">
                  <c:v>39259.384594365416</c:v>
                </c:pt>
                <c:pt idx="4">
                  <c:v>39530.541675476881</c:v>
                </c:pt>
              </c:numCache>
            </c:numRef>
          </c:val>
          <c:smooth val="0"/>
          <c:extLst>
            <c:ext xmlns:c16="http://schemas.microsoft.com/office/drawing/2014/chart" uri="{C3380CC4-5D6E-409C-BE32-E72D297353CC}">
              <c16:uniqueId val="{00000001-187B-457A-A3B6-D6FE768DCEAA}"/>
            </c:ext>
          </c:extLst>
        </c:ser>
        <c:dLbls>
          <c:showLegendKey val="0"/>
          <c:showVal val="0"/>
          <c:showCatName val="0"/>
          <c:showSerName val="0"/>
          <c:showPercent val="0"/>
          <c:showBubbleSize val="0"/>
        </c:dLbls>
        <c:marker val="1"/>
        <c:smooth val="0"/>
        <c:axId val="1659693423"/>
        <c:axId val="1687570655"/>
      </c:lineChart>
      <c:catAx>
        <c:axId val="1659693423"/>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1" i="0" u="none" strike="noStrike" kern="1200" cap="all" baseline="0">
                <a:solidFill>
                  <a:schemeClr val="dk1">
                    <a:lumMod val="75000"/>
                    <a:lumOff val="25000"/>
                  </a:schemeClr>
                </a:solidFill>
                <a:latin typeface="+mn-lt"/>
                <a:ea typeface="+mn-ea"/>
                <a:cs typeface="+mn-cs"/>
              </a:defRPr>
            </a:pPr>
            <a:endParaRPr lang="lv-LV"/>
          </a:p>
        </c:txPr>
        <c:crossAx val="1687570655"/>
        <c:crosses val="autoZero"/>
        <c:auto val="1"/>
        <c:lblAlgn val="ctr"/>
        <c:lblOffset val="100"/>
        <c:noMultiLvlLbl val="0"/>
      </c:catAx>
      <c:valAx>
        <c:axId val="1687570655"/>
        <c:scaling>
          <c:orientation val="minMax"/>
          <c:max val="72000"/>
          <c:min val="0"/>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050" b="1" i="0" u="none" strike="noStrike" kern="1200" baseline="0">
                    <a:solidFill>
                      <a:schemeClr val="dk1">
                        <a:lumMod val="75000"/>
                        <a:lumOff val="25000"/>
                      </a:schemeClr>
                    </a:solidFill>
                    <a:latin typeface="+mn-lt"/>
                    <a:ea typeface="+mn-ea"/>
                    <a:cs typeface="+mn-cs"/>
                  </a:defRPr>
                </a:pPr>
                <a:r>
                  <a:rPr lang="lv-LV" sz="1050"/>
                  <a:t>t/gadā</a:t>
                </a:r>
              </a:p>
            </c:rich>
          </c:tx>
          <c:overlay val="0"/>
          <c:spPr>
            <a:noFill/>
            <a:ln>
              <a:noFill/>
            </a:ln>
            <a:effectLst/>
          </c:spPr>
          <c:txPr>
            <a:bodyPr rot="-5400000" spcFirstLastPara="1" vertOverflow="ellipsis" vert="horz" wrap="square" anchor="ctr" anchorCtr="1"/>
            <a:lstStyle/>
            <a:p>
              <a:pPr>
                <a:defRPr sz="1050" b="1" i="0" u="none" strike="noStrike" kern="1200" baseline="0">
                  <a:solidFill>
                    <a:schemeClr val="dk1">
                      <a:lumMod val="75000"/>
                      <a:lumOff val="25000"/>
                    </a:schemeClr>
                  </a:solidFill>
                  <a:latin typeface="+mn-lt"/>
                  <a:ea typeface="+mn-ea"/>
                  <a:cs typeface="+mn-cs"/>
                </a:defRPr>
              </a:pPr>
              <a:endParaRPr lang="lv-LV"/>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dk1">
                    <a:lumMod val="75000"/>
                    <a:lumOff val="25000"/>
                  </a:schemeClr>
                </a:solidFill>
                <a:latin typeface="+mn-lt"/>
                <a:ea typeface="+mn-ea"/>
                <a:cs typeface="+mn-cs"/>
              </a:defRPr>
            </a:pPr>
            <a:endParaRPr lang="lv-LV"/>
          </a:p>
        </c:txPr>
        <c:crossAx val="1659693423"/>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lv-LV"/>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Merki!$C$42</c:f>
              <c:strCache>
                <c:ptCount val="1"/>
                <c:pt idx="0">
                  <c:v>Bioloģisko atkritumu parstrāde</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Merki!$D$41:$H$41</c:f>
              <c:numCache>
                <c:formatCode>General</c:formatCode>
                <c:ptCount val="5"/>
                <c:pt idx="0">
                  <c:v>2023</c:v>
                </c:pt>
                <c:pt idx="1">
                  <c:v>2024</c:v>
                </c:pt>
                <c:pt idx="2">
                  <c:v>2025</c:v>
                </c:pt>
                <c:pt idx="3">
                  <c:v>2026</c:v>
                </c:pt>
                <c:pt idx="4">
                  <c:v>2027</c:v>
                </c:pt>
              </c:numCache>
            </c:numRef>
          </c:cat>
          <c:val>
            <c:numRef>
              <c:f>Merki!$D$42:$H$42</c:f>
              <c:numCache>
                <c:formatCode>#,##0</c:formatCode>
                <c:ptCount val="5"/>
                <c:pt idx="0">
                  <c:v>28283.716929599992</c:v>
                </c:pt>
                <c:pt idx="1">
                  <c:v>28320.150006985783</c:v>
                </c:pt>
                <c:pt idx="2">
                  <c:v>28362.512287309233</c:v>
                </c:pt>
                <c:pt idx="3">
                  <c:v>28552.279704993027</c:v>
                </c:pt>
                <c:pt idx="4">
                  <c:v>28749.484854892282</c:v>
                </c:pt>
              </c:numCache>
            </c:numRef>
          </c:val>
          <c:extLst>
            <c:ext xmlns:c16="http://schemas.microsoft.com/office/drawing/2014/chart" uri="{C3380CC4-5D6E-409C-BE32-E72D297353CC}">
              <c16:uniqueId val="{00000000-77B5-4108-A3B1-D00D9FAB6102}"/>
            </c:ext>
          </c:extLst>
        </c:ser>
        <c:ser>
          <c:idx val="1"/>
          <c:order val="1"/>
          <c:tx>
            <c:strRef>
              <c:f>Merki!$C$43</c:f>
              <c:strCache>
                <c:ptCount val="1"/>
                <c:pt idx="0">
                  <c:v>Sadzīves atkrtumu dalītā vākšana</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Merki!$D$41:$H$41</c:f>
              <c:numCache>
                <c:formatCode>General</c:formatCode>
                <c:ptCount val="5"/>
                <c:pt idx="0">
                  <c:v>2023</c:v>
                </c:pt>
                <c:pt idx="1">
                  <c:v>2024</c:v>
                </c:pt>
                <c:pt idx="2">
                  <c:v>2025</c:v>
                </c:pt>
                <c:pt idx="3">
                  <c:v>2026</c:v>
                </c:pt>
                <c:pt idx="4">
                  <c:v>2027</c:v>
                </c:pt>
              </c:numCache>
            </c:numRef>
          </c:cat>
          <c:val>
            <c:numRef>
              <c:f>Merki!$D$43:$H$43</c:f>
              <c:numCache>
                <c:formatCode>#,##0</c:formatCode>
                <c:ptCount val="5"/>
                <c:pt idx="0">
                  <c:v>7424.4756940199977</c:v>
                </c:pt>
                <c:pt idx="1">
                  <c:v>8142.0431270084109</c:v>
                </c:pt>
                <c:pt idx="2">
                  <c:v>8863.2850897841327</c:v>
                </c:pt>
                <c:pt idx="3">
                  <c:v>9636.3944004351451</c:v>
                </c:pt>
                <c:pt idx="4">
                  <c:v>10421.68825989845</c:v>
                </c:pt>
              </c:numCache>
            </c:numRef>
          </c:val>
          <c:extLst>
            <c:ext xmlns:c16="http://schemas.microsoft.com/office/drawing/2014/chart" uri="{C3380CC4-5D6E-409C-BE32-E72D297353CC}">
              <c16:uniqueId val="{00000001-77B5-4108-A3B1-D00D9FAB6102}"/>
            </c:ext>
          </c:extLst>
        </c:ser>
        <c:ser>
          <c:idx val="2"/>
          <c:order val="2"/>
          <c:tx>
            <c:strRef>
              <c:f>Merki!$C$44</c:f>
              <c:strCache>
                <c:ptCount val="1"/>
                <c:pt idx="0">
                  <c:v>Depozīta sistēma</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Merki!$D$41:$H$41</c:f>
              <c:numCache>
                <c:formatCode>General</c:formatCode>
                <c:ptCount val="5"/>
                <c:pt idx="0">
                  <c:v>2023</c:v>
                </c:pt>
                <c:pt idx="1">
                  <c:v>2024</c:v>
                </c:pt>
                <c:pt idx="2">
                  <c:v>2025</c:v>
                </c:pt>
                <c:pt idx="3">
                  <c:v>2026</c:v>
                </c:pt>
                <c:pt idx="4">
                  <c:v>2027</c:v>
                </c:pt>
              </c:numCache>
            </c:numRef>
          </c:cat>
          <c:val>
            <c:numRef>
              <c:f>Merki!$D$44:$H$44</c:f>
              <c:numCache>
                <c:formatCode>#,##0</c:formatCode>
                <c:ptCount val="5"/>
                <c:pt idx="0">
                  <c:v>3181.9181545799988</c:v>
                </c:pt>
                <c:pt idx="1">
                  <c:v>3186.0168757859001</c:v>
                </c:pt>
                <c:pt idx="2">
                  <c:v>3190.7826323222885</c:v>
                </c:pt>
                <c:pt idx="3">
                  <c:v>3212.1314668117152</c:v>
                </c:pt>
                <c:pt idx="4">
                  <c:v>3234.3170461753816</c:v>
                </c:pt>
              </c:numCache>
            </c:numRef>
          </c:val>
          <c:extLst>
            <c:ext xmlns:c16="http://schemas.microsoft.com/office/drawing/2014/chart" uri="{C3380CC4-5D6E-409C-BE32-E72D297353CC}">
              <c16:uniqueId val="{00000002-77B5-4108-A3B1-D00D9FAB6102}"/>
            </c:ext>
          </c:extLst>
        </c:ser>
        <c:ser>
          <c:idx val="3"/>
          <c:order val="3"/>
          <c:tx>
            <c:strRef>
              <c:f>Merki!$C$45</c:f>
              <c:strCache>
                <c:ptCount val="1"/>
                <c:pt idx="0">
                  <c:v>Atšķirotie pārstrādājamie atkritumi</c:v>
                </c:pt>
              </c:strCache>
            </c:strRef>
          </c:tx>
          <c:spPr>
            <a:solidFill>
              <a:schemeClr val="accent6">
                <a:lumMod val="60000"/>
                <a:alpha val="85000"/>
              </a:schemeClr>
            </a:solidFill>
            <a:ln w="9525" cap="flat" cmpd="sng" algn="ctr">
              <a:solidFill>
                <a:schemeClr val="lt1">
                  <a:alpha val="50000"/>
                </a:schemeClr>
              </a:solidFill>
              <a:round/>
            </a:ln>
            <a:effectLst/>
          </c:spPr>
          <c:invertIfNegative val="0"/>
          <c:dLbls>
            <c:dLbl>
              <c:idx val="0"/>
              <c:layout>
                <c:manualLayout>
                  <c:x val="0"/>
                  <c:y val="-3.693277923592886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7B5-4108-A3B1-D00D9FAB6102}"/>
                </c:ext>
              </c:extLst>
            </c:dLbl>
            <c:dLbl>
              <c:idx val="1"/>
              <c:layout>
                <c:manualLayout>
                  <c:x val="-7.7110921335641591E-17"/>
                  <c:y val="-3.529925712957624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7B5-4108-A3B1-D00D9FAB6102}"/>
                </c:ext>
              </c:extLst>
            </c:dLbl>
            <c:dLbl>
              <c:idx val="2"/>
              <c:layout>
                <c:manualLayout>
                  <c:x val="0"/>
                  <c:y val="-2.34260578924909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7B5-4108-A3B1-D00D9FAB6102}"/>
                </c:ext>
              </c:extLst>
            </c:dLbl>
            <c:dLbl>
              <c:idx val="3"/>
              <c:layout>
                <c:manualLayout>
                  <c:x val="-7.7110921335641591E-17"/>
                  <c:y val="-3.5139086838736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7B5-4108-A3B1-D00D9FAB6102}"/>
                </c:ext>
              </c:extLst>
            </c:dLbl>
            <c:dLbl>
              <c:idx val="4"/>
              <c:layout>
                <c:manualLayout>
                  <c:x val="-1.5422184267128318E-16"/>
                  <c:y val="-3.51390868387365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7B5-4108-A3B1-D00D9FAB6102}"/>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lumMod val="50000"/>
                      </a:schemeClr>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Merki!$D$41:$H$41</c:f>
              <c:numCache>
                <c:formatCode>General</c:formatCode>
                <c:ptCount val="5"/>
                <c:pt idx="0">
                  <c:v>2023</c:v>
                </c:pt>
                <c:pt idx="1">
                  <c:v>2024</c:v>
                </c:pt>
                <c:pt idx="2">
                  <c:v>2025</c:v>
                </c:pt>
                <c:pt idx="3">
                  <c:v>2026</c:v>
                </c:pt>
                <c:pt idx="4">
                  <c:v>2027</c:v>
                </c:pt>
              </c:numCache>
            </c:numRef>
          </c:cat>
          <c:val>
            <c:numRef>
              <c:f>Merki!$D$45:$H$45</c:f>
              <c:numCache>
                <c:formatCode>#,##0</c:formatCode>
                <c:ptCount val="5"/>
                <c:pt idx="0">
                  <c:v>707.09292323999978</c:v>
                </c:pt>
                <c:pt idx="1">
                  <c:v>1062.0056252619668</c:v>
                </c:pt>
                <c:pt idx="2">
                  <c:v>1418.1256143654616</c:v>
                </c:pt>
                <c:pt idx="3">
                  <c:v>1784.5174815620642</c:v>
                </c:pt>
                <c:pt idx="4">
                  <c:v>2156.2113641169212</c:v>
                </c:pt>
              </c:numCache>
            </c:numRef>
          </c:val>
          <c:extLst>
            <c:ext xmlns:c16="http://schemas.microsoft.com/office/drawing/2014/chart" uri="{C3380CC4-5D6E-409C-BE32-E72D297353CC}">
              <c16:uniqueId val="{00000008-77B5-4108-A3B1-D00D9FAB6102}"/>
            </c:ext>
          </c:extLst>
        </c:ser>
        <c:dLbls>
          <c:showLegendKey val="0"/>
          <c:showVal val="0"/>
          <c:showCatName val="0"/>
          <c:showSerName val="0"/>
          <c:showPercent val="0"/>
          <c:showBubbleSize val="0"/>
        </c:dLbls>
        <c:gapWidth val="150"/>
        <c:overlap val="100"/>
        <c:axId val="1122141295"/>
        <c:axId val="1648635295"/>
      </c:barChart>
      <c:lineChart>
        <c:grouping val="standard"/>
        <c:varyColors val="0"/>
        <c:ser>
          <c:idx val="4"/>
          <c:order val="4"/>
          <c:tx>
            <c:strRef>
              <c:f>Merki!$C$46</c:f>
              <c:strCache>
                <c:ptCount val="1"/>
                <c:pt idx="0">
                  <c:v>Mērķis</c:v>
                </c:pt>
              </c:strCache>
            </c:strRef>
          </c:tx>
          <c:spPr>
            <a:ln w="31750" cap="rnd">
              <a:solidFill>
                <a:srgbClr val="C00000">
                  <a:alpha val="85000"/>
                </a:srgbClr>
              </a:solidFill>
              <a:round/>
            </a:ln>
            <a:effectLst/>
          </c:spPr>
          <c:marker>
            <c:symbol val="none"/>
          </c:marker>
          <c:cat>
            <c:numRef>
              <c:f>Merki!$D$41:$H$41</c:f>
              <c:numCache>
                <c:formatCode>General</c:formatCode>
                <c:ptCount val="5"/>
                <c:pt idx="0">
                  <c:v>2023</c:v>
                </c:pt>
                <c:pt idx="1">
                  <c:v>2024</c:v>
                </c:pt>
                <c:pt idx="2">
                  <c:v>2025</c:v>
                </c:pt>
                <c:pt idx="3">
                  <c:v>2026</c:v>
                </c:pt>
                <c:pt idx="4">
                  <c:v>2027</c:v>
                </c:pt>
              </c:numCache>
            </c:numRef>
          </c:cat>
          <c:val>
            <c:numRef>
              <c:f>Merki!$D$46:$H$46</c:f>
              <c:numCache>
                <c:formatCode>#,##0</c:formatCode>
                <c:ptCount val="5"/>
                <c:pt idx="0">
                  <c:v>35354.64616199999</c:v>
                </c:pt>
                <c:pt idx="1">
                  <c:v>35400.187508732226</c:v>
                </c:pt>
                <c:pt idx="2">
                  <c:v>38998.454395050197</c:v>
                </c:pt>
                <c:pt idx="3">
                  <c:v>39259.384594365416</c:v>
                </c:pt>
                <c:pt idx="4">
                  <c:v>39530.541675476881</c:v>
                </c:pt>
              </c:numCache>
            </c:numRef>
          </c:val>
          <c:smooth val="0"/>
          <c:extLst>
            <c:ext xmlns:c16="http://schemas.microsoft.com/office/drawing/2014/chart" uri="{C3380CC4-5D6E-409C-BE32-E72D297353CC}">
              <c16:uniqueId val="{00000009-77B5-4108-A3B1-D00D9FAB6102}"/>
            </c:ext>
          </c:extLst>
        </c:ser>
        <c:dLbls>
          <c:showLegendKey val="0"/>
          <c:showVal val="0"/>
          <c:showCatName val="0"/>
          <c:showSerName val="0"/>
          <c:showPercent val="0"/>
          <c:showBubbleSize val="0"/>
        </c:dLbls>
        <c:marker val="1"/>
        <c:smooth val="0"/>
        <c:axId val="1122141295"/>
        <c:axId val="1648635295"/>
      </c:lineChart>
      <c:catAx>
        <c:axId val="1122141295"/>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050" b="1" i="0" u="none" strike="noStrike" kern="1200" cap="all" baseline="0">
                <a:solidFill>
                  <a:schemeClr val="dk1">
                    <a:lumMod val="75000"/>
                    <a:lumOff val="25000"/>
                  </a:schemeClr>
                </a:solidFill>
                <a:latin typeface="+mn-lt"/>
                <a:ea typeface="+mn-ea"/>
                <a:cs typeface="+mn-cs"/>
              </a:defRPr>
            </a:pPr>
            <a:endParaRPr lang="lv-LV"/>
          </a:p>
        </c:txPr>
        <c:crossAx val="1648635295"/>
        <c:crosses val="autoZero"/>
        <c:auto val="1"/>
        <c:lblAlgn val="ctr"/>
        <c:lblOffset val="100"/>
        <c:noMultiLvlLbl val="0"/>
      </c:catAx>
      <c:valAx>
        <c:axId val="1648635295"/>
        <c:scaling>
          <c:orientation val="minMax"/>
          <c:max val="45000"/>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lv-LV" b="1"/>
                  <a:t>t/gadā</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lv-LV"/>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dk1">
                    <a:lumMod val="75000"/>
                    <a:lumOff val="25000"/>
                  </a:schemeClr>
                </a:solidFill>
                <a:latin typeface="+mn-lt"/>
                <a:ea typeface="+mn-ea"/>
                <a:cs typeface="+mn-cs"/>
              </a:defRPr>
            </a:pPr>
            <a:endParaRPr lang="lv-LV"/>
          </a:p>
        </c:txPr>
        <c:crossAx val="11221412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dk1">
                  <a:lumMod val="75000"/>
                  <a:lumOff val="25000"/>
                </a:schemeClr>
              </a:solidFill>
              <a:latin typeface="+mn-lt"/>
              <a:ea typeface="+mn-ea"/>
              <a:cs typeface="+mn-cs"/>
            </a:defRPr>
          </a:pPr>
          <a:endParaRPr lang="lv-LV"/>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1440" tIns="45720" rIns="91440" bIns="45720" rtlCol="0"/>
          <a:lstStyle>
            <a:lvl1pPr algn="l">
              <a:defRPr sz="1200"/>
            </a:lvl1pPr>
          </a:lstStyle>
          <a:p>
            <a:endParaRPr lang="lv-LV" dirty="0"/>
          </a:p>
        </p:txBody>
      </p:sp>
      <p:sp>
        <p:nvSpPr>
          <p:cNvPr id="3" name="Date Placeholder 2"/>
          <p:cNvSpPr>
            <a:spLocks noGrp="1"/>
          </p:cNvSpPr>
          <p:nvPr>
            <p:ph type="dt" sz="quarter" idx="1"/>
          </p:nvPr>
        </p:nvSpPr>
        <p:spPr>
          <a:xfrm>
            <a:off x="3970938" y="1"/>
            <a:ext cx="3037840" cy="466434"/>
          </a:xfrm>
          <a:prstGeom prst="rect">
            <a:avLst/>
          </a:prstGeom>
        </p:spPr>
        <p:txBody>
          <a:bodyPr vert="horz" lIns="91440" tIns="45720" rIns="91440" bIns="45720" rtlCol="0"/>
          <a:lstStyle>
            <a:lvl1pPr algn="r">
              <a:defRPr sz="1200"/>
            </a:lvl1pPr>
          </a:lstStyle>
          <a:p>
            <a:fld id="{983250FA-1337-45C1-8A91-66785D18D906}" type="datetimeFigureOut">
              <a:rPr lang="lv-LV" smtClean="0"/>
              <a:t>06.09.2023</a:t>
            </a:fld>
            <a:endParaRPr lang="lv-LV"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1440" tIns="45720" rIns="91440" bIns="45720" rtlCol="0" anchor="b"/>
          <a:lstStyle>
            <a:lvl1pPr algn="l">
              <a:defRPr sz="1200"/>
            </a:lvl1pPr>
          </a:lstStyle>
          <a:p>
            <a:endParaRPr lang="lv-LV"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1440" tIns="45720" rIns="91440" bIns="45720" rtlCol="0" anchor="b"/>
          <a:lstStyle>
            <a:lvl1pPr algn="r">
              <a:defRPr sz="1200"/>
            </a:lvl1pPr>
          </a:lstStyle>
          <a:p>
            <a:fld id="{648EC387-12D1-49EA-9C0F-72F998FC54A6}" type="slidenum">
              <a:rPr lang="lv-LV" smtClean="0"/>
              <a:t>‹#›</a:t>
            </a:fld>
            <a:endParaRPr lang="lv-LV" dirty="0"/>
          </a:p>
        </p:txBody>
      </p:sp>
    </p:spTree>
    <p:extLst>
      <p:ext uri="{BB962C8B-B14F-4D97-AF65-F5344CB8AC3E}">
        <p14:creationId xmlns:p14="http://schemas.microsoft.com/office/powerpoint/2010/main" val="1108848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1440" tIns="45720" rIns="91440" bIns="45720" rtlCol="0"/>
          <a:lstStyle>
            <a:lvl1pPr algn="l">
              <a:defRPr sz="1200"/>
            </a:lvl1pPr>
          </a:lstStyle>
          <a:p>
            <a:endParaRPr lang="lv-LV" dirty="0"/>
          </a:p>
        </p:txBody>
      </p:sp>
      <p:sp>
        <p:nvSpPr>
          <p:cNvPr id="3" name="Date Placeholder 2"/>
          <p:cNvSpPr>
            <a:spLocks noGrp="1"/>
          </p:cNvSpPr>
          <p:nvPr>
            <p:ph type="dt" idx="1"/>
          </p:nvPr>
        </p:nvSpPr>
        <p:spPr>
          <a:xfrm>
            <a:off x="3970938" y="1"/>
            <a:ext cx="3037840" cy="466434"/>
          </a:xfrm>
          <a:prstGeom prst="rect">
            <a:avLst/>
          </a:prstGeom>
        </p:spPr>
        <p:txBody>
          <a:bodyPr vert="horz" lIns="91440" tIns="45720" rIns="91440" bIns="45720" rtlCol="0"/>
          <a:lstStyle>
            <a:lvl1pPr algn="r">
              <a:defRPr sz="1200"/>
            </a:lvl1pPr>
          </a:lstStyle>
          <a:p>
            <a:fld id="{A2BE2337-C625-4AE3-A368-6FB9F5C85EA9}" type="datetimeFigureOut">
              <a:rPr lang="lv-LV" smtClean="0"/>
              <a:t>06.09.2023</a:t>
            </a:fld>
            <a:endParaRPr lang="lv-LV"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1440" tIns="45720" rIns="91440" bIns="45720" rtlCol="0" anchor="ctr"/>
          <a:lstStyle/>
          <a:p>
            <a:endParaRPr lang="lv-LV" dirty="0"/>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829967"/>
            <a:ext cx="3037840" cy="466433"/>
          </a:xfrm>
          <a:prstGeom prst="rect">
            <a:avLst/>
          </a:prstGeom>
        </p:spPr>
        <p:txBody>
          <a:bodyPr vert="horz" lIns="91440" tIns="45720" rIns="91440" bIns="45720" rtlCol="0" anchor="b"/>
          <a:lstStyle>
            <a:lvl1pPr algn="l">
              <a:defRPr sz="1200"/>
            </a:lvl1pPr>
          </a:lstStyle>
          <a:p>
            <a:endParaRPr lang="lv-LV"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1440" tIns="45720" rIns="91440" bIns="45720" rtlCol="0" anchor="b"/>
          <a:lstStyle>
            <a:lvl1pPr algn="r">
              <a:defRPr sz="1200"/>
            </a:lvl1pPr>
          </a:lstStyle>
          <a:p>
            <a:fld id="{30AC6F72-179B-495F-897D-359EC032E307}" type="slidenum">
              <a:rPr lang="lv-LV" smtClean="0"/>
              <a:t>‹#›</a:t>
            </a:fld>
            <a:endParaRPr lang="lv-LV" dirty="0"/>
          </a:p>
        </p:txBody>
      </p:sp>
    </p:spTree>
    <p:extLst>
      <p:ext uri="{BB962C8B-B14F-4D97-AF65-F5344CB8AC3E}">
        <p14:creationId xmlns:p14="http://schemas.microsoft.com/office/powerpoint/2010/main" val="3404571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30AC6F72-179B-495F-897D-359EC032E307}" type="slidenum">
              <a:rPr lang="lv-LV" smtClean="0"/>
              <a:t>9</a:t>
            </a:fld>
            <a:endParaRPr lang="lv-LV" dirty="0"/>
          </a:p>
        </p:txBody>
      </p:sp>
    </p:spTree>
    <p:extLst>
      <p:ext uri="{BB962C8B-B14F-4D97-AF65-F5344CB8AC3E}">
        <p14:creationId xmlns:p14="http://schemas.microsoft.com/office/powerpoint/2010/main" val="692596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30AC6F72-179B-495F-897D-359EC032E307}" type="slidenum">
              <a:rPr lang="lv-LV" smtClean="0"/>
              <a:t>13</a:t>
            </a:fld>
            <a:endParaRPr lang="lv-LV" dirty="0"/>
          </a:p>
        </p:txBody>
      </p:sp>
    </p:spTree>
    <p:extLst>
      <p:ext uri="{BB962C8B-B14F-4D97-AF65-F5344CB8AC3E}">
        <p14:creationId xmlns:p14="http://schemas.microsoft.com/office/powerpoint/2010/main" val="2245548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8CD7EF-9DD5-4ADE-9ED8-E380881D0E14}" type="datetime1">
              <a:rPr lang="lv-LV" smtClean="0"/>
              <a:t>06.09.2023</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E5A7346-834D-46EB-B6AF-5433C4166DD5}" type="slidenum">
              <a:rPr lang="lv-LV" smtClean="0"/>
              <a:t>‹#›</a:t>
            </a:fld>
            <a:endParaRPr lang="lv-LV"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27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91440" rIns="4572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A45E3D-BB29-4283-BE32-C25C33C5E628}" type="datetime1">
              <a:rPr lang="lv-LV" smtClean="0"/>
              <a:t>06.09.2023</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843255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91440" rIns="4572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79F062-2778-4E98-AA24-84EEF2CBF241}" type="datetime1">
              <a:rPr lang="lv-LV" smtClean="0"/>
              <a:t>06.09.2023</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3363406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FED7B4-FE6D-42A3-80D5-A770D7AD88A7}" type="datetime1">
              <a:rPr lang="lv-LV" smtClean="0"/>
              <a:t>06.09.2023</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16352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64E822-6D3E-4EA9-9AB0-0F70AAA8010B}" type="datetime1">
              <a:rPr lang="lv-LV" smtClean="0"/>
              <a:t>06.09.2023</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E5A7346-834D-46EB-B6AF-5433C4166DD5}" type="slidenum">
              <a:rPr lang="lv-LV" smtClean="0"/>
              <a:t>‹#›</a:t>
            </a:fld>
            <a:endParaRPr lang="lv-LV"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813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7FFF00-D7D5-4EC1-B1BC-98E6042FAC47}" type="datetime1">
              <a:rPr lang="lv-LV" smtClean="0"/>
              <a:t>06.09.2023</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3401451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272873-EA15-4737-84BE-92F5DE41EA6E}" type="datetime1">
              <a:rPr lang="lv-LV" smtClean="0"/>
              <a:t>06.09.2023</a:t>
            </a:fld>
            <a:endParaRPr lang="lv-LV" dirty="0"/>
          </a:p>
        </p:txBody>
      </p:sp>
      <p:sp>
        <p:nvSpPr>
          <p:cNvPr id="8" name="Footer Placeholder 7"/>
          <p:cNvSpPr>
            <a:spLocks noGrp="1"/>
          </p:cNvSpPr>
          <p:nvPr>
            <p:ph type="ftr" sz="quarter" idx="11"/>
          </p:nvPr>
        </p:nvSpPr>
        <p:spPr/>
        <p:txBody>
          <a:bodyPr/>
          <a:lstStyle/>
          <a:p>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122537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FFDA86-B27B-440F-8D3E-5E634118D61F}" type="datetime1">
              <a:rPr lang="lv-LV" smtClean="0"/>
              <a:t>06.09.2023</a:t>
            </a:fld>
            <a:endParaRPr lang="lv-LV" dirty="0"/>
          </a:p>
        </p:txBody>
      </p:sp>
      <p:sp>
        <p:nvSpPr>
          <p:cNvPr id="4" name="Footer Placeholder 3"/>
          <p:cNvSpPr>
            <a:spLocks noGrp="1"/>
          </p:cNvSpPr>
          <p:nvPr>
            <p:ph type="ftr" sz="quarter" idx="11"/>
          </p:nvPr>
        </p:nvSpPr>
        <p:spPr/>
        <p:txBody>
          <a:bodyPr/>
          <a:lstStyle/>
          <a:p>
            <a:endParaRPr lang="lv-LV" dirty="0"/>
          </a:p>
        </p:txBody>
      </p:sp>
      <p:sp>
        <p:nvSpPr>
          <p:cNvPr id="5" name="Slide Number Placeholder 4"/>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3957219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F37D40C-97FB-44F9-8881-D4610C43E4DC}" type="datetime1">
              <a:rPr lang="lv-LV" smtClean="0"/>
              <a:t>06.09.2023</a:t>
            </a:fld>
            <a:endParaRPr lang="lv-LV"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224814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 y="0"/>
            <a:ext cx="303809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4187DAC-3D6C-4C3A-93ED-A962F0D35D9E}" type="datetime1">
              <a:rPr lang="lv-LV" smtClean="0"/>
              <a:t>06.09.2023</a:t>
            </a:fld>
            <a:endParaRPr lang="lv-LV"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lv-LV"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E5A7346-834D-46EB-B6AF-5433C4166DD5}" type="slidenum">
              <a:rPr lang="lv-LV" smtClean="0"/>
              <a:t>‹#›</a:t>
            </a:fld>
            <a:endParaRPr lang="lv-LV" dirty="0"/>
          </a:p>
        </p:txBody>
      </p:sp>
    </p:spTree>
    <p:extLst>
      <p:ext uri="{BB962C8B-B14F-4D97-AF65-F5344CB8AC3E}">
        <p14:creationId xmlns:p14="http://schemas.microsoft.com/office/powerpoint/2010/main" val="1906196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3"/>
            <a:ext cx="7589520"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BAE25698-97EC-4E24-9585-5F1CAA9F5311}" type="datetime1">
              <a:rPr lang="lv-LV" smtClean="0"/>
              <a:t>06.09.2023</a:t>
            </a:fld>
            <a:endParaRPr lang="lv-LV"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lv-LV"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E5A7346-834D-46EB-B6AF-5433C4166DD5}" type="slidenum">
              <a:rPr lang="lv-LV" smtClean="0"/>
              <a:t>‹#›</a:t>
            </a:fld>
            <a:endParaRPr lang="lv-LV" dirty="0"/>
          </a:p>
        </p:txBody>
      </p:sp>
    </p:spTree>
    <p:extLst>
      <p:ext uri="{BB962C8B-B14F-4D97-AF65-F5344CB8AC3E}">
        <p14:creationId xmlns:p14="http://schemas.microsoft.com/office/powerpoint/2010/main" val="3182586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2" y="6400800"/>
            <a:ext cx="914398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878E9218-982F-45DB-833C-1B3239D1E13A}" type="datetime1">
              <a:rPr lang="lv-LV" smtClean="0"/>
              <a:t>06.09.2023</a:t>
            </a:fld>
            <a:endParaRPr lang="lv-LV"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lv-LV"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E5A7346-834D-46EB-B6AF-5433C4166DD5}" type="slidenum">
              <a:rPr lang="lv-LV" smtClean="0"/>
              <a:t>‹#›</a:t>
            </a:fld>
            <a:endParaRPr lang="lv-LV"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3036402"/>
      </p:ext>
    </p:extLst>
  </p:cSld>
  <p:clrMap bg1="dk1" tx1="lt1" bg2="dk2" tx2="lt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gc@geoconsultants.lv" TargetMode="External"/><Relationship Id="rId2" Type="http://schemas.openxmlformats.org/officeDocument/2006/relationships/hyperlink" Target="http://www.geoconsultants.lv/"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eoconsultants.l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vpvb.gov.lv/" TargetMode="External"/><Relationship Id="rId2" Type="http://schemas.openxmlformats.org/officeDocument/2006/relationships/hyperlink" Target="http://www.geoconsultants.l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C3AABED-C8F2-930F-6136-F37B8BAB3F96}"/>
              </a:ext>
            </a:extLst>
          </p:cNvPr>
          <p:cNvSpPr/>
          <p:nvPr/>
        </p:nvSpPr>
        <p:spPr>
          <a:xfrm>
            <a:off x="0" y="-1632"/>
            <a:ext cx="9144000" cy="12919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p:cNvSpPr>
            <a:spLocks noGrp="1"/>
          </p:cNvSpPr>
          <p:nvPr>
            <p:ph type="ctrTitle"/>
          </p:nvPr>
        </p:nvSpPr>
        <p:spPr>
          <a:xfrm>
            <a:off x="800100" y="1576296"/>
            <a:ext cx="7543800" cy="2441722"/>
          </a:xfrm>
        </p:spPr>
        <p:txBody>
          <a:bodyPr>
            <a:noAutofit/>
          </a:bodyPr>
          <a:lstStyle/>
          <a:p>
            <a:pPr marL="0" marR="0" algn="ctr">
              <a:lnSpc>
                <a:spcPct val="107000"/>
              </a:lnSpc>
              <a:spcBef>
                <a:spcPts val="0"/>
              </a:spcBef>
              <a:spcAft>
                <a:spcPts val="800"/>
              </a:spcAft>
            </a:pPr>
            <a:r>
              <a:rPr lang="lv-LV" sz="2800" cap="small" dirty="0"/>
              <a:t>Stratēģiskā ietekmes uz vidi novērtējuma vides pārskata un plānošanas dokumenta projekta ‘’Ziemeļkurzemes reģionālais atkritumu apsaimniekošanas plāns 2023. – 2027. gadam”</a:t>
            </a:r>
            <a:br>
              <a:rPr lang="lv-LV" sz="2800" cap="small" dirty="0"/>
            </a:br>
            <a:r>
              <a:rPr lang="lv-LV" sz="2800" cap="small" dirty="0"/>
              <a:t>sabiedriskā apspriešana </a:t>
            </a:r>
            <a:endParaRPr lang="lv-LV" sz="2800" dirty="0">
              <a:effectLst/>
              <a:ea typeface="Calibri" panose="020F0502020204030204" pitchFamily="34" charset="0"/>
              <a:cs typeface="Arial" panose="020B0604020202020204" pitchFamily="34" charset="0"/>
            </a:endParaRPr>
          </a:p>
        </p:txBody>
      </p:sp>
      <p:sp>
        <p:nvSpPr>
          <p:cNvPr id="5" name="Subtitle 2"/>
          <p:cNvSpPr txBox="1">
            <a:spLocks/>
          </p:cNvSpPr>
          <p:nvPr/>
        </p:nvSpPr>
        <p:spPr>
          <a:xfrm>
            <a:off x="6029961" y="5505318"/>
            <a:ext cx="2336798" cy="60960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r">
              <a:spcBef>
                <a:spcPts val="200"/>
              </a:spcBef>
            </a:pPr>
            <a:r>
              <a:rPr lang="lv-LV" sz="1100" dirty="0"/>
              <a:t>SIA «GEO Consultants»</a:t>
            </a:r>
          </a:p>
          <a:p>
            <a:pPr algn="r">
              <a:spcBef>
                <a:spcPts val="200"/>
              </a:spcBef>
            </a:pPr>
            <a:r>
              <a:rPr lang="lv-LV" sz="1100" dirty="0"/>
              <a:t>06/09/2023</a:t>
            </a:r>
          </a:p>
        </p:txBody>
      </p:sp>
      <p:pic>
        <p:nvPicPr>
          <p:cNvPr id="10" name="Picture 9" descr="gc_logo_editablevarsijas_favorits_gala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7518" y="353308"/>
            <a:ext cx="1076535" cy="720000"/>
          </a:xfrm>
          <a:prstGeom prst="rect">
            <a:avLst/>
          </a:prstGeom>
          <a:noFill/>
          <a:ln>
            <a:noFill/>
          </a:ln>
        </p:spPr>
      </p:pic>
      <p:sp>
        <p:nvSpPr>
          <p:cNvPr id="6" name="TextBox 5">
            <a:extLst>
              <a:ext uri="{FF2B5EF4-FFF2-40B4-BE49-F238E27FC236}">
                <a16:creationId xmlns:a16="http://schemas.microsoft.com/office/drawing/2014/main" id="{DC573494-EA09-20E7-6CD9-B3DD5D190433}"/>
              </a:ext>
            </a:extLst>
          </p:cNvPr>
          <p:cNvSpPr txBox="1"/>
          <p:nvPr/>
        </p:nvSpPr>
        <p:spPr>
          <a:xfrm>
            <a:off x="671205" y="4658876"/>
            <a:ext cx="4572000" cy="646331"/>
          </a:xfrm>
          <a:prstGeom prst="rect">
            <a:avLst/>
          </a:prstGeom>
          <a:noFill/>
        </p:spPr>
        <p:txBody>
          <a:bodyPr wrap="square">
            <a:spAutoFit/>
          </a:bodyPr>
          <a:lstStyle/>
          <a:p>
            <a:pPr marL="0" marR="0" lvl="0" indent="0" algn="l" defTabSz="914400" rtl="0" eaLnBrk="1" fontAlgn="auto" latinLnBrk="0" hangingPunct="1">
              <a:lnSpc>
                <a:spcPct val="90000"/>
              </a:lnSpc>
              <a:spcBef>
                <a:spcPts val="1200"/>
              </a:spcBef>
              <a:spcAft>
                <a:spcPts val="200"/>
              </a:spcAft>
              <a:buClr>
                <a:srgbClr val="94C600"/>
              </a:buClr>
              <a:buSzPct val="100000"/>
              <a:buFont typeface="Calibri" panose="020F0502020204030204" pitchFamily="34" charset="0"/>
              <a:buNone/>
              <a:tabLst/>
              <a:defRPr/>
            </a:pPr>
            <a:r>
              <a:rPr kumimoji="0" lang="lv-LV" sz="2000" b="0" i="0" u="none" strike="noStrike" kern="1200" cap="all" spc="200" normalizeH="0" baseline="0" noProof="0" dirty="0">
                <a:ln>
                  <a:noFill/>
                </a:ln>
                <a:effectLst/>
                <a:uLnTx/>
                <a:uFillTx/>
                <a:latin typeface="Calibri Light"/>
                <a:ea typeface="+mn-ea"/>
                <a:cs typeface="+mn-cs"/>
              </a:rPr>
              <a:t>Sabiedriskās apspriešanas sanāksme</a:t>
            </a:r>
          </a:p>
        </p:txBody>
      </p:sp>
    </p:spTree>
    <p:extLst>
      <p:ext uri="{BB962C8B-B14F-4D97-AF65-F5344CB8AC3E}">
        <p14:creationId xmlns:p14="http://schemas.microsoft.com/office/powerpoint/2010/main" val="280548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Prioritāri īstenojamie pasākumi</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63592"/>
            <a:ext cx="7543801" cy="5130800"/>
          </a:xfrm>
        </p:spPr>
        <p:txBody>
          <a:bodyPr>
            <a:normAutofit/>
          </a:bodyPr>
          <a:lstStyle/>
          <a:p>
            <a:pPr marL="457200" indent="-457200" algn="just">
              <a:buClr>
                <a:srgbClr val="92D050"/>
              </a:buClr>
              <a:buFont typeface="+mj-lt"/>
              <a:buAutoNum type="arabicParenR"/>
            </a:pPr>
            <a:r>
              <a:rPr lang="lv-LV" dirty="0"/>
              <a:t> Atkritumu dalītās vākšanas pakalpojumu / infrastruktūras attīstība</a:t>
            </a:r>
          </a:p>
          <a:p>
            <a:pPr marL="457200" indent="-457200" algn="just">
              <a:buClr>
                <a:srgbClr val="92D050"/>
              </a:buClr>
              <a:buFont typeface="+mj-lt"/>
              <a:buAutoNum type="arabicParenR"/>
            </a:pPr>
            <a:r>
              <a:rPr lang="lv-LV" dirty="0"/>
              <a:t> Atkritumu atkārtotas izmantošanas un sagatavošanas atkārtotai izmantošanai pasākumu īstenošana</a:t>
            </a:r>
          </a:p>
          <a:p>
            <a:pPr marL="457200" indent="-457200" algn="just">
              <a:buClr>
                <a:srgbClr val="92D050"/>
              </a:buClr>
              <a:buFont typeface="+mj-lt"/>
              <a:buAutoNum type="arabicParenR"/>
            </a:pPr>
            <a:r>
              <a:rPr lang="lv-LV" dirty="0"/>
              <a:t> Poligonu “Janvāri” un “Pentuļi” infrastruktūras attīstība, t.sk. atkritumu pārstrādes infrastruktūras attīstība</a:t>
            </a:r>
          </a:p>
          <a:p>
            <a:pPr marL="457200" indent="-457200" algn="just">
              <a:buClr>
                <a:srgbClr val="92D050"/>
              </a:buClr>
              <a:buFont typeface="+mj-lt"/>
              <a:buAutoNum type="arabicParenR"/>
            </a:pPr>
            <a:r>
              <a:rPr lang="lv-LV" dirty="0"/>
              <a:t> Lokālā atkritumu sagatavošanas reģenerācijai un pārstrādes infrastruktūras attīstība</a:t>
            </a:r>
          </a:p>
          <a:p>
            <a:pPr marL="457200" indent="-457200" algn="just">
              <a:buClr>
                <a:srgbClr val="92D050"/>
              </a:buClr>
              <a:buFont typeface="+mj-lt"/>
              <a:buAutoNum type="arabicParenR"/>
            </a:pPr>
            <a:r>
              <a:rPr lang="lv-LV" dirty="0"/>
              <a:t> Sabiedrības informēšanas un izglītošanas pasākumu īstenošana, vides apziņas paaugstināšana</a:t>
            </a:r>
          </a:p>
          <a:p>
            <a:pPr marL="457200" indent="-457200" algn="just">
              <a:buClr>
                <a:srgbClr val="92D050"/>
              </a:buClr>
              <a:buFont typeface="+mj-lt"/>
              <a:buAutoNum type="arabicParenR"/>
            </a:pPr>
            <a:r>
              <a:rPr lang="lv-LV" dirty="0"/>
              <a:t> Informācijas un datu apkopošana, datu bāzu uzturēšana</a:t>
            </a:r>
          </a:p>
          <a:p>
            <a:pPr marL="457200" indent="-457200" algn="just">
              <a:buClr>
                <a:srgbClr val="92D050"/>
              </a:buClr>
              <a:buFont typeface="+mj-lt"/>
              <a:buAutoNum type="arabicParenR"/>
            </a:pPr>
            <a:r>
              <a:rPr lang="lv-LV" dirty="0"/>
              <a:t> Atkritumu reģenerācijas infrastruktūras attīstība</a:t>
            </a:r>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10</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612941" y="1670518"/>
            <a:ext cx="7543801" cy="452387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q"/>
            </a:pPr>
            <a:endParaRPr lang="lv-LV" dirty="0"/>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190348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Atkritumu dalītās vākšanas sistēmas attīstība</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11</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426721" y="1424538"/>
            <a:ext cx="8290558" cy="452387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buClr>
                <a:srgbClr val="92D050"/>
              </a:buCl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14" name="TextBox 13">
            <a:extLst>
              <a:ext uri="{FF2B5EF4-FFF2-40B4-BE49-F238E27FC236}">
                <a16:creationId xmlns:a16="http://schemas.microsoft.com/office/drawing/2014/main" id="{A89F578C-C8BE-9C5B-AC04-23BE96F6AEBC}"/>
              </a:ext>
            </a:extLst>
          </p:cNvPr>
          <p:cNvSpPr txBox="1"/>
          <p:nvPr/>
        </p:nvSpPr>
        <p:spPr>
          <a:xfrm>
            <a:off x="426721" y="926402"/>
            <a:ext cx="8110991" cy="6186309"/>
          </a:xfrm>
          <a:prstGeom prst="rect">
            <a:avLst/>
          </a:prstGeom>
          <a:noFill/>
        </p:spPr>
        <p:txBody>
          <a:bodyPr wrap="square">
            <a:spAutoFit/>
          </a:bodyPr>
          <a:lstStyle/>
          <a:p>
            <a:pPr marL="342900" indent="-342900" algn="just">
              <a:buClr>
                <a:srgbClr val="92D050"/>
              </a:buClr>
              <a:buFont typeface="+mj-lt"/>
              <a:buAutoNum type="arabicParenR"/>
            </a:pPr>
            <a:r>
              <a:rPr lang="lv-LV" sz="1600" dirty="0"/>
              <a:t>Sadzīves atkritumu dalītās savākšanas infrastruktūras pārklājuma paplašināšana - esošo publiski pieejamo sadzīves atkritumu dalītās vākšanas punktu pilnveidošana, individuālu dalītās vākšanas konteineru nodošana klientiem - esošo šķiroto atkritumu savākšanas laukumu pilnveidošana, jaunu laukumu ierīkošana </a:t>
            </a:r>
          </a:p>
          <a:p>
            <a:pPr marL="342900" indent="-342900" algn="just">
              <a:spcBef>
                <a:spcPts val="600"/>
              </a:spcBef>
              <a:buClr>
                <a:srgbClr val="92D050"/>
              </a:buClr>
              <a:buFont typeface="+mj-lt"/>
              <a:buAutoNum type="arabicParenR"/>
            </a:pPr>
            <a:r>
              <a:rPr lang="lv-LV" sz="1600" dirty="0"/>
              <a:t>Šķiroto atkritumu savākšanas laukumu infrastruktūras paplašināšana – esošo šķiroto atkritumu savākšanas laukumu pilnveidošana, jaunu laukumu ierīkošana</a:t>
            </a:r>
          </a:p>
          <a:p>
            <a:pPr marL="342900" indent="-342900" algn="just">
              <a:spcBef>
                <a:spcPts val="600"/>
              </a:spcBef>
              <a:buClr>
                <a:srgbClr val="92D050"/>
              </a:buClr>
              <a:buFont typeface="+mj-lt"/>
              <a:buAutoNum type="arabicParenR"/>
            </a:pPr>
            <a:r>
              <a:rPr lang="lv-LV" sz="1600" dirty="0"/>
              <a:t>Bioloģiski noārdāmo atkritumu dalītā vākšana - ieviešot bioloģiski noārdāmo atkritumu dalītās savākšanas sistēmu ir nepieciešama savākšanas konteineru iegāde uzstādīšanai atkritumu rašanās vietās, t.sk. specializēto konteineru iegāde, kas ļauj samazināt izvešanas biežumu </a:t>
            </a:r>
          </a:p>
          <a:p>
            <a:pPr marL="342900" indent="-342900" algn="just">
              <a:spcBef>
                <a:spcPts val="600"/>
              </a:spcBef>
              <a:buClr>
                <a:srgbClr val="92D050"/>
              </a:buClr>
              <a:buFont typeface="+mj-lt"/>
              <a:buAutoNum type="arabicParenR"/>
            </a:pPr>
            <a:r>
              <a:rPr lang="lv-LV" sz="1600" dirty="0"/>
              <a:t>Tekstila atkritumu dalītās vākšanas infrastruktūras izveide – ietver tekstila atkritumu savākšanas konteineru uzstādīšanu esošajos un </a:t>
            </a:r>
            <a:r>
              <a:rPr lang="lv-LV" sz="1600" dirty="0" err="1"/>
              <a:t>jaunveidojamos</a:t>
            </a:r>
            <a:r>
              <a:rPr lang="lv-LV" sz="1600" dirty="0"/>
              <a:t> šķiroto atkritumu savākšanas laukumos, kā arī  speciālu konteineru uzstādīšanu publiski pieejamās vietās - pie lielveikaliem, pašvaldību iestādēm u.c. ērti sasniedzamās vietās </a:t>
            </a:r>
          </a:p>
          <a:p>
            <a:pPr marL="342900" indent="-342900" algn="just">
              <a:spcBef>
                <a:spcPts val="600"/>
              </a:spcBef>
              <a:buClr>
                <a:srgbClr val="92D050"/>
              </a:buClr>
              <a:buFont typeface="+mj-lt"/>
              <a:buAutoNum type="arabicParenR"/>
            </a:pPr>
            <a:r>
              <a:rPr lang="lv-LV" sz="1600" dirty="0"/>
              <a:t>Sadzīves bīstamo atkritumu apsaimniekošana pieejamās vietās - tā kā joprojām atkritumu radītājiem ir ierobežotas iespējas videi droša veidā atbrīvoties no sadzīves bīstamajiem atkritumiem, piemēram, sadzīves ķīmijas, piesārņota iepakojuma, medikamentiem ar beigušos lietošanas termiņu u.c., tiek rekomendēta sadzīves bīstamo atkritumu uzkrāšanas konteineru (</a:t>
            </a:r>
            <a:r>
              <a:rPr lang="lv-LV" sz="1600" dirty="0" err="1"/>
              <a:t>eko</a:t>
            </a:r>
            <a:r>
              <a:rPr lang="lv-LV" sz="1600" dirty="0"/>
              <a:t> tvertņu) izvietošana visos šķiroto atkritumu savākšanas laukumos </a:t>
            </a:r>
          </a:p>
          <a:p>
            <a:pPr algn="just">
              <a:buClr>
                <a:schemeClr val="accent3">
                  <a:lumMod val="75000"/>
                </a:schemeClr>
              </a:buClr>
            </a:pPr>
            <a:endParaRPr lang="lv-LV" dirty="0"/>
          </a:p>
          <a:p>
            <a:pPr algn="just">
              <a:buClr>
                <a:schemeClr val="accent3">
                  <a:lumMod val="75000"/>
                </a:schemeClr>
              </a:buClr>
            </a:pPr>
            <a:endParaRPr lang="lv-LV" dirty="0"/>
          </a:p>
          <a:p>
            <a:pPr marL="285750" indent="-285750" algn="just">
              <a:buClr>
                <a:schemeClr val="accent3">
                  <a:lumMod val="75000"/>
                </a:schemeClr>
              </a:buClr>
              <a:buFont typeface="Wingdings" panose="05000000000000000000" pitchFamily="2" charset="2"/>
              <a:buChar char="q"/>
            </a:pPr>
            <a:endParaRPr lang="lv-LV" dirty="0"/>
          </a:p>
          <a:p>
            <a:pPr marL="285750" indent="-285750" algn="just">
              <a:buFont typeface="Arial" panose="020B0604020202020204" pitchFamily="34" charset="0"/>
              <a:buChar char="•"/>
            </a:pPr>
            <a:r>
              <a:rPr lang="lv-LV" dirty="0"/>
              <a:t>		</a:t>
            </a:r>
          </a:p>
        </p:txBody>
      </p:sp>
    </p:spTree>
    <p:extLst>
      <p:ext uri="{BB962C8B-B14F-4D97-AF65-F5344CB8AC3E}">
        <p14:creationId xmlns:p14="http://schemas.microsoft.com/office/powerpoint/2010/main" val="2949973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Atkritumu sagatavošana atkārtotai izmantošanai</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12</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426721" y="1424538"/>
            <a:ext cx="8290558" cy="452387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lgn="just">
              <a:buClr>
                <a:srgbClr val="92D050"/>
              </a:buClr>
              <a:buFont typeface="+mj-lt"/>
              <a:buAutoNum type="arabicParenR"/>
            </a:pPr>
            <a:r>
              <a:rPr lang="lv-LV" sz="2100" dirty="0"/>
              <a:t> Preču savākšanas infrastruktūras izveide - kas pamatā ietver šim nolūkam paredzētu konteineru izvietošanu šķiroto atkritumu savākšanas laukumos, papildus savākšanas laukumiem būtu organizējamas kampaņveida savākšanas akcijas atkārtotai izmantošanai derīgu preču savākšanai tieši no mājsaimniecībām</a:t>
            </a:r>
          </a:p>
          <a:p>
            <a:pPr marL="457200" indent="-457200" algn="just">
              <a:buClr>
                <a:srgbClr val="92D050"/>
              </a:buClr>
              <a:buFont typeface="+mj-lt"/>
              <a:buAutoNum type="arabicParenR"/>
            </a:pPr>
            <a:r>
              <a:rPr lang="lv-LV" sz="2100" dirty="0"/>
              <a:t>Preču labošanas un sagatavošanas atkārtotai izmantošanai punkta </a:t>
            </a:r>
            <a:r>
              <a:rPr lang="lv-LV" dirty="0"/>
              <a:t>izveide-</a:t>
            </a:r>
            <a:r>
              <a:rPr lang="lv-LV" sz="2100" dirty="0"/>
              <a:t> preču labošanas un sagatavošana atkārtotai izmantošanai punkta funkcijās būtu jāietver savākto preču pārbaude un, ja nepieciešams, labošana / sagatavošana atkārtotai izmantošanai, atkārtotai izmantošanai sagatavoto preču uzglabāšana un nodošana jaunajiem lietotājiem </a:t>
            </a:r>
            <a:endParaRPr lang="lv-LV" dirty="0"/>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3995334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marL="360000" marR="0" lvl="2" indent="-228600" algn="l">
              <a:lnSpc>
                <a:spcPct val="107000"/>
              </a:lnSpc>
              <a:spcBef>
                <a:spcPts val="600"/>
              </a:spcBef>
              <a:spcAft>
                <a:spcPts val="600"/>
              </a:spcAft>
            </a:pPr>
            <a:r>
              <a:rPr lang="lv-LV" sz="3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AARC - poligona </a:t>
            </a:r>
            <a:r>
              <a:rPr lang="lv-LV" sz="3200" dirty="0">
                <a:solidFill>
                  <a:srgbClr val="404040"/>
                </a:solidFill>
                <a:latin typeface="Calibri" panose="020F0502020204030204" pitchFamily="34" charset="0"/>
                <a:ea typeface="Times New Roman" panose="02020603050405020304" pitchFamily="18" charset="0"/>
                <a:cs typeface="Times New Roman" panose="02020603050405020304" pitchFamily="18" charset="0"/>
              </a:rPr>
              <a:t>«</a:t>
            </a:r>
            <a:r>
              <a:rPr lang="lv-LV" sz="3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Janvāri» infrastruktūras attīstība</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13</a:t>
            </a:fld>
            <a:endParaRPr lang="lv-LV" dirty="0"/>
          </a:p>
        </p:txBody>
      </p:sp>
      <p:sp>
        <p:nvSpPr>
          <p:cNvPr id="6" name="TextBox 5">
            <a:extLst>
              <a:ext uri="{FF2B5EF4-FFF2-40B4-BE49-F238E27FC236}">
                <a16:creationId xmlns:a16="http://schemas.microsoft.com/office/drawing/2014/main" id="{2C7066EC-B3E1-8EFE-81D1-82D1365823DA}"/>
              </a:ext>
            </a:extLst>
          </p:cNvPr>
          <p:cNvSpPr txBox="1"/>
          <p:nvPr/>
        </p:nvSpPr>
        <p:spPr>
          <a:xfrm>
            <a:off x="268357" y="1202635"/>
            <a:ext cx="8448923" cy="4646080"/>
          </a:xfrm>
          <a:prstGeom prst="rect">
            <a:avLst/>
          </a:prstGeom>
          <a:noFill/>
        </p:spPr>
        <p:txBody>
          <a:bodyPr wrap="square" rtlCol="0">
            <a:spAutoFit/>
          </a:bodyPr>
          <a:lstStyle/>
          <a:p>
            <a:pPr marL="342900" marR="0" lvl="0" indent="-342900" algn="just">
              <a:lnSpc>
                <a:spcPct val="107000"/>
              </a:lnSpc>
              <a:spcAft>
                <a:spcPts val="600"/>
              </a:spcAft>
              <a:buClr>
                <a:srgbClr val="92D050"/>
              </a:buClr>
              <a:buFont typeface="+mj-lt"/>
              <a:buAutoNum type="arabicParenR"/>
            </a:pPr>
            <a:r>
              <a:rPr lang="lv-LV" sz="1600" dirty="0">
                <a:ea typeface="Calibri" panose="020F0502020204030204" pitchFamily="34" charset="0"/>
                <a:cs typeface="Calibri" panose="020F0502020204030204" pitchFamily="34" charset="0"/>
              </a:rPr>
              <a:t>B</a:t>
            </a:r>
            <a:r>
              <a:rPr lang="lv-LV" sz="1600" dirty="0">
                <a:effectLst/>
                <a:ea typeface="Calibri" panose="020F0502020204030204" pitchFamily="34" charset="0"/>
                <a:cs typeface="Calibri" panose="020F0502020204030204" pitchFamily="34" charset="0"/>
              </a:rPr>
              <a:t>ioloģisko atkritumu anaerobās fermentācijas iekārtu izbūve un nodošana ekspluatācijā</a:t>
            </a:r>
            <a:endParaRPr lang="lv-LV" sz="1600" dirty="0">
              <a:ea typeface="Calibri" panose="020F0502020204030204" pitchFamily="34" charset="0"/>
              <a:cs typeface="Arial" panose="020B0604020202020204" pitchFamily="34" charset="0"/>
            </a:endParaRPr>
          </a:p>
          <a:p>
            <a:pPr marL="342900" marR="0" lvl="0" indent="-342900" algn="just">
              <a:lnSpc>
                <a:spcPct val="107000"/>
              </a:lnSpc>
              <a:spcAft>
                <a:spcPts val="600"/>
              </a:spcAft>
              <a:buClr>
                <a:srgbClr val="92D050"/>
              </a:buClr>
              <a:buFont typeface="+mj-lt"/>
              <a:buAutoNum type="arabicParenR"/>
            </a:pPr>
            <a:r>
              <a:rPr lang="lv-LV" sz="1600" dirty="0">
                <a:ea typeface="Calibri" panose="020F0502020204030204" pitchFamily="34" charset="0"/>
                <a:cs typeface="Calibri" panose="020F0502020204030204" pitchFamily="34" charset="0"/>
              </a:rPr>
              <a:t>B</a:t>
            </a:r>
            <a:r>
              <a:rPr lang="lv-LV" sz="1600" dirty="0">
                <a:effectLst/>
                <a:ea typeface="Calibri" panose="020F0502020204030204" pitchFamily="34" charset="0"/>
                <a:cs typeface="Calibri" panose="020F0502020204030204" pitchFamily="34" charset="0"/>
              </a:rPr>
              <a:t>ioloģisko atkritumu dalītās vākšanas nodrošināšanai un pārstrādei AARC “Janvāri” nepieciešamā specializētā autotransporta iegāde</a:t>
            </a:r>
            <a:endParaRPr lang="lv-LV" sz="1600" dirty="0">
              <a:ea typeface="Calibri" panose="020F0502020204030204" pitchFamily="34" charset="0"/>
              <a:cs typeface="Arial" panose="020B0604020202020204" pitchFamily="34" charset="0"/>
            </a:endParaRPr>
          </a:p>
          <a:p>
            <a:pPr marL="342900" marR="0" lvl="0" indent="-342900" algn="just">
              <a:lnSpc>
                <a:spcPct val="107000"/>
              </a:lnSpc>
              <a:buClr>
                <a:srgbClr val="92D050"/>
              </a:buClr>
              <a:buFont typeface="+mj-lt"/>
              <a:buAutoNum type="arabicParenR"/>
            </a:pPr>
            <a:r>
              <a:rPr lang="lv-LV" sz="1600" dirty="0">
                <a:ea typeface="Calibri" panose="020F0502020204030204" pitchFamily="34" charset="0"/>
                <a:cs typeface="Calibri" panose="020F0502020204030204" pitchFamily="34" charset="0"/>
              </a:rPr>
              <a:t>B</a:t>
            </a:r>
            <a:r>
              <a:rPr lang="lv-LV" sz="1600" dirty="0">
                <a:effectLst/>
                <a:ea typeface="Calibri" panose="020F0502020204030204" pitchFamily="34" charset="0"/>
                <a:cs typeface="Calibri" panose="020F0502020204030204" pitchFamily="34" charset="0"/>
              </a:rPr>
              <a:t>ioloģisko atkritumu apsaimniekošanas infrastruktūras pilnveidošana </a:t>
            </a:r>
          </a:p>
          <a:p>
            <a:pPr marL="342900" marR="0" lvl="0" indent="-342900" algn="just">
              <a:lnSpc>
                <a:spcPct val="107000"/>
              </a:lnSpc>
              <a:spcBef>
                <a:spcPts val="600"/>
              </a:spcBef>
              <a:buClr>
                <a:srgbClr val="92D050"/>
              </a:buClr>
              <a:buFont typeface="+mj-lt"/>
              <a:buAutoNum type="arabicParenR"/>
            </a:pPr>
            <a:r>
              <a:rPr lang="lv-LV" sz="1600" dirty="0">
                <a:ea typeface="Calibri" panose="020F0502020204030204" pitchFamily="34" charset="0"/>
                <a:cs typeface="Calibri" panose="020F0502020204030204" pitchFamily="34" charset="0"/>
              </a:rPr>
              <a:t>S</a:t>
            </a:r>
            <a:r>
              <a:rPr lang="lv-LV" sz="1600" dirty="0">
                <a:effectLst/>
                <a:ea typeface="Calibri" panose="020F0502020204030204" pitchFamily="34" charset="0"/>
                <a:cs typeface="Calibri" panose="020F0502020204030204" pitchFamily="34" charset="0"/>
              </a:rPr>
              <a:t>adzīves atkritumu sagatavošanas pārstrādei un reģenerācijai iekārtu darbības pilnveidošana pārstrādei un reģenerācijai nododamo atkritumu daudzuma palielināšanai, t.sk. poligona pārkraušanas – šķirošana stacijas esošo iekārtu pilnveidošana</a:t>
            </a:r>
            <a:endParaRPr lang="lv-LV" sz="1600" dirty="0">
              <a:ea typeface="Calibri" panose="020F0502020204030204" pitchFamily="34" charset="0"/>
              <a:cs typeface="Arial" panose="020B0604020202020204" pitchFamily="34" charset="0"/>
            </a:endParaRPr>
          </a:p>
          <a:p>
            <a:pPr marL="342900" marR="0" lvl="0" indent="-342900" algn="just">
              <a:lnSpc>
                <a:spcPct val="107000"/>
              </a:lnSpc>
              <a:spcBef>
                <a:spcPts val="600"/>
              </a:spcBef>
              <a:buClr>
                <a:srgbClr val="92D050"/>
              </a:buClr>
              <a:buFont typeface="+mj-lt"/>
              <a:buAutoNum type="arabicParenR"/>
            </a:pPr>
            <a:r>
              <a:rPr lang="lv-LV" sz="1600" dirty="0">
                <a:ea typeface="Calibri" panose="020F0502020204030204" pitchFamily="34" charset="0"/>
                <a:cs typeface="Calibri" panose="020F0502020204030204" pitchFamily="34" charset="0"/>
              </a:rPr>
              <a:t>B</a:t>
            </a:r>
            <a:r>
              <a:rPr lang="lv-LV" sz="1600" dirty="0">
                <a:effectLst/>
                <a:ea typeface="Calibri" panose="020F0502020204030204" pitchFamily="34" charset="0"/>
                <a:cs typeface="Calibri" panose="020F0502020204030204" pitchFamily="34" charset="0"/>
              </a:rPr>
              <a:t>ūvniecības un būvju nojaukšanas un liela izmēra  atkritumu reģenerācijas infrastruktūras pilnveidošana</a:t>
            </a:r>
            <a:endParaRPr lang="lv-LV" sz="1600" dirty="0">
              <a:ea typeface="Calibri" panose="020F0502020204030204" pitchFamily="34" charset="0"/>
              <a:cs typeface="Arial" panose="020B0604020202020204" pitchFamily="34" charset="0"/>
            </a:endParaRPr>
          </a:p>
          <a:p>
            <a:pPr marL="342900" marR="0" lvl="0" indent="-342900" algn="just">
              <a:lnSpc>
                <a:spcPct val="107000"/>
              </a:lnSpc>
              <a:spcBef>
                <a:spcPts val="600"/>
              </a:spcBef>
              <a:buClr>
                <a:srgbClr val="92D050"/>
              </a:buClr>
              <a:buFont typeface="+mj-lt"/>
              <a:buAutoNum type="arabicParenR"/>
            </a:pPr>
            <a:r>
              <a:rPr lang="lv-LV" sz="1600" dirty="0">
                <a:effectLst/>
                <a:ea typeface="Calibri" panose="020F0502020204030204" pitchFamily="34" charset="0"/>
                <a:cs typeface="Calibri" panose="020F0502020204030204" pitchFamily="34" charset="0"/>
              </a:rPr>
              <a:t>NAIK ražošanas jaudas palielināšana no dažādām atkritumu plūsmām atdalītu augstas kaloritātes frakciju sagatavošana reģenerācijai</a:t>
            </a:r>
            <a:endParaRPr lang="lv-LV" sz="1600" dirty="0">
              <a:highlight>
                <a:srgbClr val="FF00FF"/>
              </a:highlight>
              <a:ea typeface="Calibri" panose="020F0502020204030204" pitchFamily="34" charset="0"/>
              <a:cs typeface="Arial" panose="020B0604020202020204" pitchFamily="34" charset="0"/>
            </a:endParaRPr>
          </a:p>
          <a:p>
            <a:pPr marL="342900" indent="-342900" algn="just">
              <a:lnSpc>
                <a:spcPct val="107000"/>
              </a:lnSpc>
              <a:spcBef>
                <a:spcPts val="600"/>
              </a:spcBef>
              <a:buClr>
                <a:srgbClr val="92D050"/>
              </a:buClr>
              <a:buFont typeface="+mj-lt"/>
              <a:buAutoNum type="arabicParenR"/>
            </a:pPr>
            <a:r>
              <a:rPr lang="lv-LV" sz="1600" dirty="0">
                <a:ea typeface="Calibri" panose="020F0502020204030204" pitchFamily="34" charset="0"/>
                <a:cs typeface="Calibri" panose="020F0502020204030204" pitchFamily="34" charset="0"/>
              </a:rPr>
              <a:t>J</a:t>
            </a:r>
            <a:r>
              <a:rPr lang="lv-LV" sz="1600" dirty="0">
                <a:effectLst/>
                <a:ea typeface="Calibri" panose="020F0502020204030204" pitchFamily="34" charset="0"/>
                <a:cs typeface="Calibri" panose="020F0502020204030204" pitchFamily="34" charset="0"/>
              </a:rPr>
              <a:t>aunas atkritumu krātuves projektēšana un izbūve ar daļēju </a:t>
            </a:r>
            <a:r>
              <a:rPr lang="lv-LV" sz="1600" dirty="0" err="1">
                <a:effectLst/>
                <a:ea typeface="Calibri" panose="020F0502020204030204" pitchFamily="34" charset="0"/>
                <a:cs typeface="Calibri" panose="020F0502020204030204" pitchFamily="34" charset="0"/>
              </a:rPr>
              <a:t>rekultivētās</a:t>
            </a:r>
            <a:r>
              <a:rPr lang="lv-LV" sz="1600" dirty="0">
                <a:effectLst/>
                <a:ea typeface="Calibri" panose="020F0502020204030204" pitchFamily="34" charset="0"/>
                <a:cs typeface="Calibri" panose="020F0502020204030204" pitchFamily="34" charset="0"/>
              </a:rPr>
              <a:t> izgāztuves atrakšanu 	</a:t>
            </a:r>
          </a:p>
          <a:p>
            <a:pPr marL="342900" indent="-342900" algn="just">
              <a:lnSpc>
                <a:spcPct val="107000"/>
              </a:lnSpc>
              <a:spcBef>
                <a:spcPts val="600"/>
              </a:spcBef>
              <a:buClr>
                <a:srgbClr val="92D050"/>
              </a:buClr>
              <a:buFont typeface="+mj-lt"/>
              <a:buAutoNum type="arabicParenR"/>
            </a:pPr>
            <a:r>
              <a:rPr lang="lv-LV" sz="1600" dirty="0">
                <a:ea typeface="Calibri" panose="020F0502020204030204" pitchFamily="34" charset="0"/>
                <a:cs typeface="Calibri" panose="020F0502020204030204" pitchFamily="34" charset="0"/>
              </a:rPr>
              <a:t>I</a:t>
            </a:r>
            <a:r>
              <a:rPr lang="lv-LV" sz="1600" dirty="0">
                <a:effectLst/>
                <a:ea typeface="Calibri" panose="020F0502020204030204" pitchFamily="34" charset="0"/>
                <a:cs typeface="Calibri" panose="020F0502020204030204" pitchFamily="34" charset="0"/>
              </a:rPr>
              <a:t>nfiltrāta apsaimniekošanas sistēmas pilnveidošana – infiltrāta attīrīšanas iekārtu darbības uzlabošana un kapacitātes palielināšana visa radītā infiltrāta attīrīšanai</a:t>
            </a:r>
            <a:endParaRPr lang="lv-LV" sz="1600" dirty="0">
              <a:effectLst/>
              <a:ea typeface="Calibri" panose="020F0502020204030204" pitchFamily="34" charset="0"/>
              <a:cs typeface="Arial" panose="020B0604020202020204" pitchFamily="34" charset="0"/>
            </a:endParaRPr>
          </a:p>
          <a:p>
            <a:pPr marL="342900" indent="-342900" algn="just">
              <a:lnSpc>
                <a:spcPct val="107000"/>
              </a:lnSpc>
              <a:spcBef>
                <a:spcPts val="600"/>
              </a:spcBef>
              <a:buClr>
                <a:srgbClr val="92D050"/>
              </a:buClr>
              <a:buFont typeface="+mj-lt"/>
              <a:buAutoNum type="arabicParenR"/>
            </a:pPr>
            <a:r>
              <a:rPr lang="lv-LV" sz="1600" dirty="0">
                <a:ea typeface="Calibri" panose="020F0502020204030204" pitchFamily="34" charset="0"/>
              </a:rPr>
              <a:t>P</a:t>
            </a:r>
            <a:r>
              <a:rPr lang="lv-LV" sz="1600" dirty="0">
                <a:effectLst/>
                <a:ea typeface="Calibri" panose="020F0502020204030204" pitchFamily="34" charset="0"/>
              </a:rPr>
              <a:t>oligona gāzes savākšanas sistēmas atkritumu krātuvē nākamās kārtas izbūve</a:t>
            </a:r>
            <a:endParaRPr lang="lv-LV" sz="16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5261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8994912"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marL="360000" marR="0" lvl="2" indent="-228600" algn="l">
              <a:lnSpc>
                <a:spcPct val="107000"/>
              </a:lnSpc>
              <a:spcBef>
                <a:spcPts val="600"/>
              </a:spcBef>
              <a:spcAft>
                <a:spcPts val="600"/>
              </a:spcAft>
            </a:pPr>
            <a:r>
              <a:rPr lang="lv-LV" sz="3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AARC - poligona «Pentuļi</a:t>
            </a:r>
            <a:r>
              <a:rPr lang="lv-LV" sz="3200" dirty="0">
                <a:solidFill>
                  <a:srgbClr val="404040"/>
                </a:solidFill>
                <a:latin typeface="Calibri" panose="020F0502020204030204" pitchFamily="34" charset="0"/>
                <a:ea typeface="Times New Roman" panose="02020603050405020304" pitchFamily="18" charset="0"/>
                <a:cs typeface="Times New Roman" panose="02020603050405020304" pitchFamily="18" charset="0"/>
              </a:rPr>
              <a:t>»</a:t>
            </a:r>
            <a:r>
              <a:rPr lang="lv-LV" sz="3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 infrastruktūras attīstība</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14</a:t>
            </a:fld>
            <a:endParaRPr lang="lv-LV" dirty="0"/>
          </a:p>
        </p:txBody>
      </p:sp>
      <p:sp>
        <p:nvSpPr>
          <p:cNvPr id="3" name="TextBox 2">
            <a:extLst>
              <a:ext uri="{FF2B5EF4-FFF2-40B4-BE49-F238E27FC236}">
                <a16:creationId xmlns:a16="http://schemas.microsoft.com/office/drawing/2014/main" id="{4123E2EE-4B57-AB5F-002F-18E854B8AB11}"/>
              </a:ext>
            </a:extLst>
          </p:cNvPr>
          <p:cNvSpPr txBox="1"/>
          <p:nvPr/>
        </p:nvSpPr>
        <p:spPr>
          <a:xfrm>
            <a:off x="596349" y="1341784"/>
            <a:ext cx="7894320" cy="4508927"/>
          </a:xfrm>
          <a:prstGeom prst="rect">
            <a:avLst/>
          </a:prstGeom>
          <a:noFill/>
        </p:spPr>
        <p:txBody>
          <a:bodyPr wrap="square">
            <a:spAutoFit/>
          </a:bodyPr>
          <a:lstStyle/>
          <a:p>
            <a:pPr marL="342900" indent="-342900">
              <a:spcAft>
                <a:spcPts val="600"/>
              </a:spcAft>
              <a:buClr>
                <a:srgbClr val="92D050"/>
              </a:buClr>
              <a:buFont typeface="+mj-lt"/>
              <a:buAutoNum type="arabicParenR"/>
            </a:pPr>
            <a:r>
              <a:rPr lang="lv-LV" dirty="0"/>
              <a:t>Bioloģisko atkritumu apsaimniekošanas infrastruktūras pilnveidošana</a:t>
            </a:r>
          </a:p>
          <a:p>
            <a:pPr marL="342900" indent="-342900" algn="just">
              <a:spcAft>
                <a:spcPts val="600"/>
              </a:spcAft>
              <a:buClr>
                <a:srgbClr val="92D050"/>
              </a:buClr>
              <a:buFont typeface="+mj-lt"/>
              <a:buAutoNum type="arabicParenR"/>
            </a:pPr>
            <a:r>
              <a:rPr lang="lv-LV" dirty="0"/>
              <a:t>Centralizētai bioloģisko atkritumu dalītās vākšanas nodrošināšanai un pārstrādei AARC “</a:t>
            </a:r>
            <a:r>
              <a:rPr lang="lv-LV" dirty="0" err="1"/>
              <a:t>Pentuļi</a:t>
            </a:r>
            <a:r>
              <a:rPr lang="lv-LV" dirty="0"/>
              <a:t>” un pārstrādei AARC “</a:t>
            </a:r>
            <a:r>
              <a:rPr lang="lv-LV" dirty="0" err="1"/>
              <a:t>Pentuļi</a:t>
            </a:r>
            <a:r>
              <a:rPr lang="lv-LV" dirty="0"/>
              <a:t>” nepieciešamā specializētā autotransporta iegāde</a:t>
            </a:r>
          </a:p>
          <a:p>
            <a:pPr marL="342900" indent="-342900" algn="just">
              <a:spcAft>
                <a:spcPts val="600"/>
              </a:spcAft>
              <a:buClr>
                <a:srgbClr val="92D050"/>
              </a:buClr>
              <a:buFont typeface="+mj-lt"/>
              <a:buAutoNum type="arabicParenR"/>
            </a:pPr>
            <a:r>
              <a:rPr lang="lv-LV" dirty="0"/>
              <a:t>Sadzīves atkritumu sagatavošanas pārstrādei un reģenerācijai iekārtu darbības pilnveidošana pārstrādei un reģenerācijai nododamo atkritumu daudzuma palielināšanai</a:t>
            </a:r>
          </a:p>
          <a:p>
            <a:pPr marL="342900" indent="-342900" algn="just">
              <a:spcAft>
                <a:spcPts val="600"/>
              </a:spcAft>
              <a:buClr>
                <a:srgbClr val="92D050"/>
              </a:buClr>
              <a:buFont typeface="+mj-lt"/>
              <a:buAutoNum type="arabicParenR"/>
            </a:pPr>
            <a:r>
              <a:rPr lang="lv-LV" dirty="0"/>
              <a:t>Būvniecības un būvju nojaukšanas un liela izmēra  atkritumu reģenerācijas infrastruktūras pilnveidošana</a:t>
            </a:r>
          </a:p>
          <a:p>
            <a:pPr marL="342900" indent="-342900" algn="just">
              <a:spcAft>
                <a:spcPts val="600"/>
              </a:spcAft>
              <a:buClr>
                <a:srgbClr val="92D050"/>
              </a:buClr>
              <a:buFont typeface="+mj-lt"/>
              <a:buAutoNum type="arabicParenR"/>
            </a:pPr>
            <a:r>
              <a:rPr lang="lv-LV" dirty="0"/>
              <a:t>NAIK ražošanas jaudas palielināšana </a:t>
            </a:r>
          </a:p>
          <a:p>
            <a:pPr marL="342900" indent="-342900" algn="just">
              <a:spcAft>
                <a:spcPts val="600"/>
              </a:spcAft>
              <a:buClr>
                <a:srgbClr val="92D050"/>
              </a:buClr>
              <a:buFont typeface="+mj-lt"/>
              <a:buAutoNum type="arabicParenR"/>
            </a:pPr>
            <a:r>
              <a:rPr lang="lv-LV" dirty="0"/>
              <a:t>Notekūdeņu attīrīšanas iekārtu dūņu pārstrādes iekārtu ierīkošana </a:t>
            </a:r>
          </a:p>
          <a:p>
            <a:pPr marL="342900" indent="-342900" algn="just">
              <a:spcAft>
                <a:spcPts val="600"/>
              </a:spcAft>
              <a:buClr>
                <a:srgbClr val="92D050"/>
              </a:buClr>
              <a:buFont typeface="+mj-lt"/>
              <a:buAutoNum type="arabicParenR"/>
            </a:pPr>
            <a:r>
              <a:rPr lang="lv-LV" dirty="0"/>
              <a:t>Infiltrāta apsaimniekošanas un poligona gāzes apsaimniekošanas sistēmu attīstība</a:t>
            </a:r>
          </a:p>
          <a:p>
            <a:pPr marL="342900" indent="-342900" algn="just">
              <a:buClr>
                <a:srgbClr val="92D050"/>
              </a:buClr>
              <a:buFont typeface="+mj-lt"/>
              <a:buAutoNum type="arabicParenR"/>
            </a:pPr>
            <a:r>
              <a:rPr lang="lv-LV" dirty="0"/>
              <a:t>Saules paneļu parka un / vai  vēja ģeneratoru parku izveide</a:t>
            </a:r>
          </a:p>
        </p:txBody>
      </p:sp>
    </p:spTree>
    <p:extLst>
      <p:ext uri="{BB962C8B-B14F-4D97-AF65-F5344CB8AC3E}">
        <p14:creationId xmlns:p14="http://schemas.microsoft.com/office/powerpoint/2010/main" val="1426313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Lokālās atkritumu pārstrādes infrastruktūras attīstība</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15</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426721" y="1001027"/>
            <a:ext cx="8290558" cy="531314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marL="360000" indent="-457200" algn="just">
              <a:spcBef>
                <a:spcPts val="600"/>
              </a:spcBef>
              <a:buClr>
                <a:srgbClr val="92D050"/>
              </a:buClr>
              <a:buFont typeface="+mj-lt"/>
              <a:buAutoNum type="arabicParenR"/>
            </a:pPr>
            <a:r>
              <a:rPr lang="lv-LV" sz="1800" dirty="0"/>
              <a:t>Bioloģisko un bioloģiski noārdāmo atkritumu mājkompostēšana – mājsaimniecībās, galvenokārt vienģimeņu privātmājās, kur to ir iespējams tehniski īstenot, rekomendējams ieviest atkritumu kompostēšanu to rašanās vietā, t.sk. gan virtuves, gan zaļos dārza atkritumus. Šī pasākuma īstenošanai mājsaimniecības, kas izsaka vēlmi veikt </a:t>
            </a:r>
            <a:r>
              <a:rPr lang="lv-LV" sz="1800" dirty="0" err="1"/>
              <a:t>mājkompostēšanu</a:t>
            </a:r>
            <a:r>
              <a:rPr lang="lv-LV" sz="1800" dirty="0"/>
              <a:t>, centralizēti jānodrošina ar nepieciešamo aprīkojumu, kā arī jāizveido reģistrs šādu mājsaimniecību un pārstrādāto bioloģisko un bioloģiski noārdāmo atkritumu uzskaitei</a:t>
            </a:r>
          </a:p>
          <a:p>
            <a:pPr marL="360000" indent="-342900" algn="just">
              <a:spcBef>
                <a:spcPts val="600"/>
              </a:spcBef>
              <a:buClr>
                <a:srgbClr val="92D050"/>
              </a:buClr>
              <a:buFont typeface="+mj-lt"/>
              <a:buAutoNum type="arabicParenR"/>
            </a:pPr>
            <a:r>
              <a:rPr lang="lv-LV" sz="1800" dirty="0"/>
              <a:t>Zaļo dārzu un parku atkritumu kompostēšanas vietu ierīkošana – vietām, kur tiek kompostēti tikai zaļie dārzu un parku atkritumi, tiek piemērotas vienkāršotas vides aizsardzības prasības, kas attiecīgi pazemina laukuma ierīkošanas un ekspluatācijas izmaksas, līdz ar to šāds laukums kalpotu kā alternatīva zaļo dārzu un parku atkritumu apsaimniekošanas risinājums, īpaši teritorijās, kas atrodas attālāk no poligona “Janvāri” vai “Pentuļi”</a:t>
            </a:r>
          </a:p>
          <a:p>
            <a:pPr marL="360000" indent="-342900" algn="just">
              <a:spcBef>
                <a:spcPts val="600"/>
              </a:spcBef>
              <a:buClr>
                <a:srgbClr val="92D050"/>
              </a:buClr>
              <a:buFont typeface="+mj-lt"/>
              <a:buAutoNum type="arabicParenR"/>
            </a:pPr>
            <a:r>
              <a:rPr lang="lv-LV" sz="1800" dirty="0"/>
              <a:t>Esošo atkritumu šķirošanas līniju tehnoloģisko risinājumu pilnveidošana – reģiona teritorijā, bez atkritumu poligonos esošās atkritumu sagatavošanas reģenerācijai un pārstrādei infrastruktūras, ir 5 atkritumu šķirošanas līnijas, kuru modernizācija, t.sk. dažādojot apstrādājamo atkritumu plūsmas (piem. būvniecības atkritumi, liela izmēra atkritumi), ir nepieciešama, lai kāpinātu pārstrādei nodoto atkritumos esošo materiālu apjomu.</a:t>
            </a:r>
          </a:p>
          <a:p>
            <a:pPr>
              <a:buFont typeface="Wingdings" panose="05000000000000000000" pitchFamily="2" charset="2"/>
              <a:buChar char="q"/>
            </a:pPr>
            <a:endParaRPr lang="lv-LV" sz="2100" b="1"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3648535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Sabiedrības informēšanas un izglītošana pasākumi</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16</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426721" y="1001027"/>
            <a:ext cx="8290558" cy="531314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marL="342900" indent="-342900" algn="just">
              <a:buClr>
                <a:srgbClr val="92D050"/>
              </a:buClr>
              <a:buFont typeface="+mj-lt"/>
              <a:buAutoNum type="arabicParenR"/>
            </a:pPr>
            <a:r>
              <a:rPr lang="lv-LV" sz="1800" dirty="0"/>
              <a:t> Sabiedrības informēšanas un izglītošanas pasākumi, kas vērsti uz atkritumu rašanās novēršanu – ievērojot atkritumu rašanās novēršanas valsts programmu reģionā ir īstenojami sabiedrības informēšanas pasākumi kuru tiešais mērķis ir iedzīvotāju paradumu maiņa nolūkā mazināt radīto atkritumu apjomu, īpaši attiecībā uz pārtikas atkritumiem un izlietoto iepakojumu</a:t>
            </a:r>
          </a:p>
          <a:p>
            <a:pPr marL="342900" indent="-342900" algn="just">
              <a:buClr>
                <a:srgbClr val="92D050"/>
              </a:buClr>
              <a:buFont typeface="+mj-lt"/>
              <a:buAutoNum type="arabicParenR"/>
            </a:pPr>
            <a:r>
              <a:rPr lang="lv-LV" sz="1800" dirty="0"/>
              <a:t> Sabiedrības informēšanas un izglītošanas pasākumi, kas vērsti uz atkritumu ražotāju iesaisti atkritumu dalītās vākšanas sistēmā, informēšana par atkritumu dalītās vākšanas sistēmas attīstību, jauniem sistēmas elementiem</a:t>
            </a:r>
          </a:p>
          <a:p>
            <a:pPr marL="342900" indent="-342900" algn="just">
              <a:buClr>
                <a:srgbClr val="92D050"/>
              </a:buClr>
              <a:buFont typeface="+mj-lt"/>
              <a:buAutoNum type="arabicParenR"/>
            </a:pPr>
            <a:r>
              <a:rPr lang="lv-LV" sz="1800" dirty="0">
                <a:effectLst/>
                <a:latin typeface="Calibri" panose="020F0502020204030204" pitchFamily="34" charset="0"/>
                <a:ea typeface="Calibri" panose="020F0502020204030204" pitchFamily="34" charset="0"/>
                <a:cs typeface="Calibri" panose="020F0502020204030204" pitchFamily="34" charset="0"/>
              </a:rPr>
              <a:t> Informācijas pieejamības nodrošinājums – paralēli izglītojoša rakstura un vides apziņas veidošanas informācijas aprites aktivitātēm, ir būtiski nodrošināt ikdienā nepieciešamās informācijas pieejamību</a:t>
            </a:r>
          </a:p>
          <a:p>
            <a:pPr marL="342900" indent="-342900" algn="just">
              <a:buClr>
                <a:srgbClr val="92D050"/>
              </a:buClr>
              <a:buFont typeface="+mj-lt"/>
              <a:buAutoNum type="arabicParenR"/>
            </a:pPr>
            <a:r>
              <a:rPr lang="lv-LV" sz="1800" dirty="0"/>
              <a:t> Izglītības kompetences centra darbības nodrošināšana - vismaz viena kompetences centra kā atkritumu apsaimniekošanas reģionālā centra struktūrvienības darbības nodrošināšana, kas pastāvīgi nodarbojās ar izglītības aktivitāšu plānošanu un īstenošanu, kā arī koordinē atkritumu apsaimniekošanas komersantu un pašvaldību plānoto aktivitāšu īstenošanu</a:t>
            </a:r>
            <a:endParaRPr lang="lv-LV" sz="2100" dirty="0"/>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1906037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Informācijas apkopošana un datu bāzu uzturēšana</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17</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426721" y="1183907"/>
            <a:ext cx="8290558" cy="483188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marL="342900" indent="-342900" algn="just">
              <a:buClr>
                <a:srgbClr val="92D050"/>
              </a:buClr>
              <a:buFont typeface="+mj-lt"/>
              <a:buAutoNum type="arabicParenR"/>
            </a:pPr>
            <a:r>
              <a:rPr lang="lv-LV" sz="1800" dirty="0"/>
              <a:t>Vienotas atkritumu ražotāju / pakalpojumu sniedzēju datu bāzes izveide, savstarpējās informācijas apmaiņas starp pašvaldībām, atkritumu apsaimniekošanas pakalpojumu sniedzējiem nodrošināšana</a:t>
            </a:r>
          </a:p>
          <a:p>
            <a:pPr marL="342900" indent="-342900" algn="just">
              <a:buClr>
                <a:srgbClr val="92D050"/>
              </a:buClr>
              <a:buFont typeface="+mj-lt"/>
              <a:buAutoNum type="arabicParenR"/>
            </a:pPr>
            <a:r>
              <a:rPr lang="lv-LV" sz="1800" dirty="0"/>
              <a:t>Sistēmas / rīka izveide atkritumu radītāju nodrošināšanai ar nepieciešamo informāciju par atkritumu apsaimniekošanas pakalpojumu, t.sk. dažādu atkritumu plūsmu dalītās vākšanas iespējām, atkritumu izvešanas pakalpojumiem, grafikiem u.c.</a:t>
            </a:r>
          </a:p>
          <a:p>
            <a:pPr marL="342900" indent="-342900" algn="just">
              <a:buClr>
                <a:srgbClr val="92D050"/>
              </a:buClr>
              <a:buFont typeface="+mj-lt"/>
              <a:buAutoNum type="arabicParenR"/>
            </a:pPr>
            <a:r>
              <a:rPr lang="lv-LV" sz="1800" dirty="0"/>
              <a:t>Mājkompostēšanas dalībnieku reģistra izveide un uzturēšana, datu uzkrāšanai par mājsaimniecībās pārstrādāto bioloģisko atkritumu daudzumu, nolūkā šos datus iekļaut aprēķinā par sasniegto sadzīves atkritumu pārstrādes rādītāju reģionā</a:t>
            </a:r>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882889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Plāna pārskata periodā sasniedzamie rezultāti</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18</a:t>
            </a:fld>
            <a:endParaRPr lang="lv-LV" dirty="0"/>
          </a:p>
        </p:txBody>
      </p:sp>
      <p:graphicFrame>
        <p:nvGraphicFramePr>
          <p:cNvPr id="2" name="Chart 1">
            <a:extLst>
              <a:ext uri="{FF2B5EF4-FFF2-40B4-BE49-F238E27FC236}">
                <a16:creationId xmlns:a16="http://schemas.microsoft.com/office/drawing/2014/main" id="{00E5704D-AF82-BA70-D2E9-C0A12434B159}"/>
              </a:ext>
            </a:extLst>
          </p:cNvPr>
          <p:cNvGraphicFramePr>
            <a:graphicFrameLocks/>
          </p:cNvGraphicFramePr>
          <p:nvPr>
            <p:extLst>
              <p:ext uri="{D42A27DB-BD31-4B8C-83A1-F6EECF244321}">
                <p14:modId xmlns:p14="http://schemas.microsoft.com/office/powerpoint/2010/main" val="3679154289"/>
              </p:ext>
            </p:extLst>
          </p:nvPr>
        </p:nvGraphicFramePr>
        <p:xfrm>
          <a:off x="475782" y="1016000"/>
          <a:ext cx="7845259" cy="49077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7600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Atkritumu apsaimniekošanas reģionālā centra izveide</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19</a:t>
            </a:fld>
            <a:endParaRPr lang="lv-LV" dirty="0"/>
          </a:p>
        </p:txBody>
      </p:sp>
      <p:sp>
        <p:nvSpPr>
          <p:cNvPr id="2" name="Content Placeholder 2">
            <a:extLst>
              <a:ext uri="{FF2B5EF4-FFF2-40B4-BE49-F238E27FC236}">
                <a16:creationId xmlns:a16="http://schemas.microsoft.com/office/drawing/2014/main" id="{A4C97118-6DCB-642B-4D22-B08D85C5681B}"/>
              </a:ext>
            </a:extLst>
          </p:cNvPr>
          <p:cNvSpPr txBox="1">
            <a:spLocks/>
          </p:cNvSpPr>
          <p:nvPr/>
        </p:nvSpPr>
        <p:spPr>
          <a:xfrm>
            <a:off x="426721" y="1318661"/>
            <a:ext cx="8290558" cy="482813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buClr>
                <a:schemeClr val="accent3">
                  <a:lumMod val="75000"/>
                </a:schemeClr>
              </a:buClr>
              <a:buFont typeface="Wingdings" panose="05000000000000000000" pitchFamily="2" charset="2"/>
              <a:buChar char="q"/>
            </a:pPr>
            <a:r>
              <a:rPr lang="lv-LV" dirty="0"/>
              <a:t> </a:t>
            </a:r>
            <a:r>
              <a:rPr lang="lv-LV" sz="1800" dirty="0"/>
              <a:t>Saskaņā ar Atkritumu apsaimniekošanas likumu, līdz 2024. gada 30. jūnijam pašvaldības izveido atkritumu apsaimniekošanas reģionālos centrus (AARC) </a:t>
            </a:r>
          </a:p>
          <a:p>
            <a:pPr algn="just">
              <a:buClr>
                <a:schemeClr val="accent3">
                  <a:lumMod val="75000"/>
                </a:schemeClr>
              </a:buClr>
              <a:buFont typeface="Wingdings" panose="05000000000000000000" pitchFamily="2" charset="2"/>
              <a:buChar char="q"/>
            </a:pPr>
            <a:r>
              <a:rPr lang="lv-LV" sz="1800" dirty="0"/>
              <a:t> AARC - publiskas personas, publiski privāta vai privāta kapitālsabiedrība, kas veic attiecīgā atkritumu apsaimniekošanas reģiona pašvaldību deleģētos pārvaldes uzdevumus, īstenojot atkritumu apsaimniekošanas valsts plānā un atkritumu apsaimniekošanas reģionālajā plānā noteiktos atkritumu apsaimniekošanas mērķus</a:t>
            </a:r>
          </a:p>
          <a:p>
            <a:pPr algn="just">
              <a:buClr>
                <a:schemeClr val="accent3">
                  <a:lumMod val="75000"/>
                </a:schemeClr>
              </a:buClr>
              <a:buFont typeface="Wingdings" panose="05000000000000000000" pitchFamily="2" charset="2"/>
              <a:buChar char="q"/>
            </a:pPr>
            <a:r>
              <a:rPr lang="lv-LV" sz="1800" dirty="0"/>
              <a:t> AARC komersantus pašvaldības veido atbilstoši AAR ietilpstošo pašvaldību lēmumam vienā no šādiem veidiem:</a:t>
            </a:r>
          </a:p>
          <a:p>
            <a:pPr lvl="1" algn="just">
              <a:buClr>
                <a:schemeClr val="accent3">
                  <a:lumMod val="75000"/>
                </a:schemeClr>
              </a:buClr>
              <a:buFont typeface="Wingdings" panose="05000000000000000000" pitchFamily="2" charset="2"/>
              <a:buChar char="q"/>
            </a:pPr>
            <a:r>
              <a:rPr lang="lv-LV" dirty="0"/>
              <a:t> esošā sadzīves atkritumu poligona operatora pamatkapitāla palielināšana, iesaistoties AAR zonā ietilpstošajām pašvaldībām</a:t>
            </a:r>
          </a:p>
          <a:p>
            <a:pPr lvl="1" algn="just">
              <a:buClr>
                <a:schemeClr val="accent3">
                  <a:lumMod val="75000"/>
                </a:schemeClr>
              </a:buClr>
              <a:buFont typeface="Wingdings" panose="05000000000000000000" pitchFamily="2" charset="2"/>
              <a:buChar char="q"/>
            </a:pPr>
            <a:r>
              <a:rPr lang="lv-LV" dirty="0"/>
              <a:t> jauna komersanta (piemēram, reorganizācijas ceļā) dibināšana</a:t>
            </a:r>
          </a:p>
          <a:p>
            <a:pPr lvl="1" algn="just">
              <a:buClr>
                <a:schemeClr val="accent3">
                  <a:lumMod val="75000"/>
                </a:schemeClr>
              </a:buClr>
              <a:buFont typeface="Wingdings" panose="05000000000000000000" pitchFamily="2" charset="2"/>
              <a:buChar char="q"/>
            </a:pPr>
            <a:r>
              <a:rPr lang="lv-LV" dirty="0"/>
              <a:t> AARC komersants var palikt esošais sadzīves atkritumu poligona operators, nemainoties īpašnieku sastāvam</a:t>
            </a:r>
          </a:p>
          <a:p>
            <a:pPr>
              <a:buFont typeface="Wingdings" panose="05000000000000000000" pitchFamily="2" charset="2"/>
              <a:buChar char="q"/>
            </a:pPr>
            <a:endParaRPr lang="lv-LV" dirty="0"/>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546083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Plāna izstrādes pamatojums</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2</a:t>
            </a:fld>
            <a:endParaRPr lang="lv-LV" dirty="0"/>
          </a:p>
        </p:txBody>
      </p:sp>
      <p:sp>
        <p:nvSpPr>
          <p:cNvPr id="8" name="TextBox 7">
            <a:extLst>
              <a:ext uri="{FF2B5EF4-FFF2-40B4-BE49-F238E27FC236}">
                <a16:creationId xmlns:a16="http://schemas.microsoft.com/office/drawing/2014/main" id="{0EDC0FA9-77A2-A602-F310-EAA7FC1A901B}"/>
              </a:ext>
            </a:extLst>
          </p:cNvPr>
          <p:cNvSpPr txBox="1"/>
          <p:nvPr/>
        </p:nvSpPr>
        <p:spPr>
          <a:xfrm>
            <a:off x="317633" y="897780"/>
            <a:ext cx="8508733" cy="5621539"/>
          </a:xfrm>
          <a:prstGeom prst="rect">
            <a:avLst/>
          </a:prstGeom>
          <a:solidFill>
            <a:schemeClr val="bg1">
              <a:lumMod val="75000"/>
              <a:lumOff val="25000"/>
            </a:schemeClr>
          </a:solidFill>
        </p:spPr>
        <p:txBody>
          <a:bodyPr wrap="square">
            <a:spAutoFit/>
          </a:bodyPr>
          <a:lstStyle/>
          <a:p>
            <a:pPr algn="just"/>
            <a:r>
              <a:rPr lang="lv-LV" sz="1700" dirty="0">
                <a:effectLst/>
                <a:latin typeface="Calibri" panose="020F0502020204030204" pitchFamily="34" charset="0"/>
                <a:ea typeface="Calibri" panose="020F0502020204030204" pitchFamily="34" charset="0"/>
                <a:cs typeface="Arial" panose="020B0604020202020204" pitchFamily="34" charset="0"/>
              </a:rPr>
              <a:t>Ziemeļkurzemes reģionālais atkritumu apsaimniekošanas plāns (turpmāk – ZKRAAP) tiek izstrādāts ievērojot </a:t>
            </a:r>
            <a:r>
              <a:rPr lang="lv-LV" sz="1700" dirty="0">
                <a:effectLst/>
                <a:latin typeface="Calibri" panose="020F0502020204030204" pitchFamily="34" charset="0"/>
                <a:ea typeface="Calibri" panose="020F0502020204030204" pitchFamily="34" charset="0"/>
              </a:rPr>
              <a:t>“Atkritumu apsaimniekošanas likuma” III nodaļu un MK 2021.gada 22.jūnija noteikumu Nr.397 „Noteikumi par atkritumu apsaimniekošanas valsts un reģionālajiem plāniem un atkritumu rašanās novēršanas programmu”</a:t>
            </a:r>
            <a:endParaRPr lang="lv-LV" sz="17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600"/>
              </a:spcBef>
            </a:pPr>
            <a:r>
              <a:rPr lang="lv-LV" sz="1700" dirty="0">
                <a:effectLst/>
                <a:latin typeface="Calibri" panose="020F0502020204030204" pitchFamily="34" charset="0"/>
                <a:ea typeface="Calibri" panose="020F0502020204030204" pitchFamily="34" charset="0"/>
                <a:cs typeface="Calibri" panose="020F0502020204030204" pitchFamily="34" charset="0"/>
              </a:rPr>
              <a:t>Vispārējie principi ZKRAAP izstrādē:</a:t>
            </a:r>
            <a:endParaRPr lang="lv-LV" sz="17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buClr>
                <a:srgbClr val="92D050"/>
              </a:buClr>
              <a:buFont typeface="Wingdings" panose="05000000000000000000" pitchFamily="2" charset="2"/>
              <a:buChar char="q"/>
            </a:pPr>
            <a:r>
              <a:rPr lang="lv-LV" sz="1700" dirty="0">
                <a:effectLst/>
                <a:latin typeface="Calibri" panose="020F0502020204030204" pitchFamily="34" charset="0"/>
                <a:ea typeface="Calibri" panose="020F0502020204030204" pitchFamily="34" charset="0"/>
                <a:cs typeface="Arial" panose="020B0604020202020204" pitchFamily="34" charset="0"/>
              </a:rPr>
              <a:t> Plāns tiek izstrādāts ievērojot Latvijas Republikas un Eiropas Savienības spēkā esošo normatīvo aktu prasības atkritumu apsaimniekošanas jomā un atkritumu apsaimniekošanas valsts plānā paredzētos atkritumu apsaimniekošanas sistēmas attīstības virzienus, mērķus, un mērķu sasniegšanai veicamos uzdevumus</a:t>
            </a:r>
          </a:p>
          <a:p>
            <a:pPr marL="0" marR="0" lvl="0" indent="0" algn="just" defTabSz="457200" rtl="0" eaLnBrk="1" fontAlgn="auto" latinLnBrk="0" hangingPunct="1">
              <a:lnSpc>
                <a:spcPct val="107000"/>
              </a:lnSpc>
              <a:spcBef>
                <a:spcPts val="0"/>
              </a:spcBef>
              <a:spcAft>
                <a:spcPts val="0"/>
              </a:spcAft>
              <a:buClr>
                <a:srgbClr val="92D050"/>
              </a:buClr>
              <a:buSzTx/>
              <a:buFont typeface="Wingdings" panose="05000000000000000000" pitchFamily="2" charset="2"/>
              <a:buChar char="q"/>
              <a:tabLst/>
              <a:defRPr/>
            </a:pPr>
            <a:r>
              <a:rPr lang="lv-LV" sz="1700" dirty="0">
                <a:effectLst/>
                <a:latin typeface="Calibri" panose="020F0502020204030204" pitchFamily="34" charset="0"/>
                <a:ea typeface="Calibri" panose="020F0502020204030204" pitchFamily="34" charset="0"/>
                <a:cs typeface="Arial" panose="020B0604020202020204" pitchFamily="34" charset="0"/>
              </a:rPr>
              <a:t> Plāns tiek izstrādāts, </a:t>
            </a:r>
            <a:r>
              <a:rPr kumimoji="0" lang="lv-LV" sz="17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Arial" panose="020B0604020202020204" pitchFamily="34" charset="0"/>
              </a:rPr>
              <a:t>ievērojot MK 2023. gada 13. jūnija noteikumos Nr.301“Noteikumi par atkritumu apsaimniekošanas reģioniem” noteiktās </a:t>
            </a:r>
            <a:r>
              <a:rPr lang="lv-LV" sz="1700" dirty="0">
                <a:solidFill>
                  <a:prstClr val="white"/>
                </a:solidFill>
                <a:latin typeface="Calibri" panose="020F0502020204030204" pitchFamily="34" charset="0"/>
                <a:ea typeface="Calibri" panose="020F0502020204030204" pitchFamily="34" charset="0"/>
                <a:cs typeface="Arial" panose="020B0604020202020204" pitchFamily="34" charset="0"/>
              </a:rPr>
              <a:t>Ziemeļkurz</a:t>
            </a:r>
            <a:r>
              <a:rPr kumimoji="0" lang="lv-LV" sz="1700" b="0" i="0" u="none" strike="noStrike" kern="1200" cap="none" spc="0" normalizeH="0" baseline="0" dirty="0">
                <a:ln>
                  <a:noFill/>
                </a:ln>
                <a:solidFill>
                  <a:prstClr val="white"/>
                </a:solidFill>
                <a:effectLst/>
                <a:uLnTx/>
                <a:uFillTx/>
                <a:latin typeface="Calibri" panose="020F0502020204030204" pitchFamily="34" charset="0"/>
                <a:ea typeface="Calibri" panose="020F0502020204030204" pitchFamily="34" charset="0"/>
                <a:cs typeface="Arial" panose="020B0604020202020204" pitchFamily="34" charset="0"/>
              </a:rPr>
              <a:t>emes</a:t>
            </a:r>
            <a:r>
              <a:rPr kumimoji="0" lang="lv-LV" sz="17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Arial" panose="020B0604020202020204" pitchFamily="34" charset="0"/>
              </a:rPr>
              <a:t> atkritumu apsaimniekošanas reģiona  robežas</a:t>
            </a:r>
            <a:endParaRPr lang="lv-LV" sz="17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buClr>
                <a:srgbClr val="92D050"/>
              </a:buClr>
              <a:buFont typeface="Wingdings" panose="05000000000000000000" pitchFamily="2" charset="2"/>
              <a:buChar char="q"/>
            </a:pPr>
            <a:r>
              <a:rPr lang="lv-LV" sz="1700" dirty="0">
                <a:effectLst/>
                <a:latin typeface="Calibri" panose="020F0502020204030204" pitchFamily="34" charset="0"/>
                <a:ea typeface="Calibri" panose="020F0502020204030204" pitchFamily="34" charset="0"/>
                <a:cs typeface="Arial" panose="020B0604020202020204" pitchFamily="34" charset="0"/>
              </a:rPr>
              <a:t> Plāns tiek izstrādāts balstoties uz atkritumu apsaimniekošanas komersantu aptaujas rezultātā iegūtajiem un jaunākajiem publiskajos reģistros un datubāzēs pieejamiem datiem, kas raksturo reģiona iedzīvotājus, reģionā apsaimniekotos atkritumu apjomus, pieejamo infrastruktūru u.c. indikatorus</a:t>
            </a:r>
          </a:p>
          <a:p>
            <a:pPr algn="just">
              <a:buClr>
                <a:srgbClr val="92D050"/>
              </a:buClr>
              <a:buFont typeface="Wingdings" panose="05000000000000000000" pitchFamily="2" charset="2"/>
              <a:buChar char="q"/>
            </a:pPr>
            <a:r>
              <a:rPr lang="lv-LV" sz="1700" dirty="0">
                <a:effectLst/>
                <a:latin typeface="Calibri" panose="020F0502020204030204" pitchFamily="34" charset="0"/>
                <a:ea typeface="Calibri" panose="020F0502020204030204" pitchFamily="34" charset="0"/>
                <a:cs typeface="Arial" panose="020B0604020202020204" pitchFamily="34" charset="0"/>
              </a:rPr>
              <a:t> Ievērojot normatīvo aktu prasības, izstrādājot ZKRAAP tiek nodrošināta sabiedrības, organizāciju un institūciju informēšana un viedokļu uzklausīšana, tiek veiktas konsultācijas ar reģiona pašvaldībām, kompetentajām iestādēm un reģionā strādājošajiem atkritumu apsaimniekošanas komersantiem</a:t>
            </a:r>
            <a:endParaRPr lang="lv-LV" sz="1700" dirty="0"/>
          </a:p>
        </p:txBody>
      </p:sp>
    </p:spTree>
    <p:extLst>
      <p:ext uri="{BB962C8B-B14F-4D97-AF65-F5344CB8AC3E}">
        <p14:creationId xmlns:p14="http://schemas.microsoft.com/office/powerpoint/2010/main" val="2128806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Atkritumu apsaimniekošanas reģionālā centra izveide</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20</a:t>
            </a:fld>
            <a:endParaRPr lang="lv-LV" dirty="0"/>
          </a:p>
        </p:txBody>
      </p:sp>
      <p:sp>
        <p:nvSpPr>
          <p:cNvPr id="2" name="Content Placeholder 2">
            <a:extLst>
              <a:ext uri="{FF2B5EF4-FFF2-40B4-BE49-F238E27FC236}">
                <a16:creationId xmlns:a16="http://schemas.microsoft.com/office/drawing/2014/main" id="{A4C97118-6DCB-642B-4D22-B08D85C5681B}"/>
              </a:ext>
            </a:extLst>
          </p:cNvPr>
          <p:cNvSpPr txBox="1">
            <a:spLocks/>
          </p:cNvSpPr>
          <p:nvPr/>
        </p:nvSpPr>
        <p:spPr>
          <a:xfrm>
            <a:off x="426721" y="1016000"/>
            <a:ext cx="8290558" cy="5130800"/>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buClr>
                <a:srgbClr val="92D050"/>
              </a:buClr>
              <a:buNone/>
            </a:pPr>
            <a:r>
              <a:rPr lang="lv-LV" sz="1700" dirty="0"/>
              <a:t>Apsvērumi </a:t>
            </a:r>
            <a:r>
              <a:rPr lang="lv-LV" sz="1700" dirty="0" err="1"/>
              <a:t>lēmumpieņemšanā</a:t>
            </a:r>
            <a:r>
              <a:rPr lang="lv-LV" sz="1700" dirty="0"/>
              <a:t> par AARC izveidi:</a:t>
            </a:r>
          </a:p>
          <a:p>
            <a:pPr algn="just">
              <a:buClr>
                <a:schemeClr val="accent3">
                  <a:lumMod val="75000"/>
                </a:schemeClr>
              </a:buClr>
              <a:buFont typeface="Wingdings" panose="05000000000000000000" pitchFamily="2" charset="2"/>
              <a:buChar char="q"/>
            </a:pPr>
            <a:r>
              <a:rPr lang="lv-LV" sz="1700" dirty="0"/>
              <a:t> Lai pilnībā īstenotu AARC funkcijas un nodrošinātu Plāna ieviešanas pārraudzību, atkritumu apsaimniekošanas koordinēšanu reģiona zonas līmenī, ir nepieciešama visu ZKAAR ietilpstošo pašvaldību iesaiste</a:t>
            </a:r>
          </a:p>
          <a:p>
            <a:pPr algn="just">
              <a:buClr>
                <a:schemeClr val="accent3">
                  <a:lumMod val="75000"/>
                </a:schemeClr>
              </a:buClr>
              <a:buFont typeface="Wingdings" panose="05000000000000000000" pitchFamily="2" charset="2"/>
              <a:buChar char="q"/>
            </a:pPr>
            <a:r>
              <a:rPr lang="lv-LV" sz="1700" dirty="0"/>
              <a:t> Šobrīd ZKAAR teritorijā esošos divus SAP apsaimnieko divas pašvaldību kapitālsabiedrības, kurās kapitāldaļu īpašnieces ir šādas pašvaldības:</a:t>
            </a:r>
          </a:p>
          <a:p>
            <a:pPr lvl="1" algn="just">
              <a:buClr>
                <a:schemeClr val="accent3">
                  <a:lumMod val="75000"/>
                </a:schemeClr>
              </a:buClr>
              <a:buFont typeface="Wingdings" panose="05000000000000000000" pitchFamily="2" charset="2"/>
              <a:buChar char="q"/>
            </a:pPr>
            <a:r>
              <a:rPr lang="lv-LV" sz="1700" dirty="0"/>
              <a:t> </a:t>
            </a:r>
            <a:r>
              <a:rPr lang="lv-LV" sz="1700" dirty="0">
                <a:effectLst/>
                <a:ea typeface="Calibri" panose="020F0502020204030204" pitchFamily="34" charset="0"/>
              </a:rPr>
              <a:t>SIA “Atkritumu apsaimniekošanas sabiedrība “Piejūra” </a:t>
            </a:r>
            <a:r>
              <a:rPr lang="lv-LV" sz="1700" dirty="0"/>
              <a:t>- Jūrmalas </a:t>
            </a:r>
            <a:r>
              <a:rPr lang="lv-LV" sz="1700" dirty="0" err="1"/>
              <a:t>valstspilsēta</a:t>
            </a:r>
            <a:r>
              <a:rPr lang="lv-LV" sz="1700" dirty="0"/>
              <a:t>, Talsu un Tukuma  novada pašvaldības;</a:t>
            </a:r>
          </a:p>
          <a:p>
            <a:pPr lvl="1" algn="just">
              <a:buClr>
                <a:schemeClr val="accent3">
                  <a:lumMod val="75000"/>
                </a:schemeClr>
              </a:buClr>
              <a:buFont typeface="Wingdings" panose="05000000000000000000" pitchFamily="2" charset="2"/>
              <a:buChar char="q"/>
            </a:pPr>
            <a:r>
              <a:rPr lang="lv-LV" sz="1700" dirty="0">
                <a:effectLst/>
                <a:ea typeface="Calibri" panose="020F0502020204030204" pitchFamily="34" charset="0"/>
              </a:rPr>
              <a:t> SIA “Ventspils labiekārtošanas kombināts” </a:t>
            </a:r>
            <a:r>
              <a:rPr lang="lv-LV" sz="1700" dirty="0"/>
              <a:t>- </a:t>
            </a:r>
            <a:r>
              <a:rPr lang="lv-LV" sz="1700" dirty="0">
                <a:effectLst/>
                <a:ea typeface="Calibri" panose="020F0502020204030204" pitchFamily="34" charset="0"/>
              </a:rPr>
              <a:t>Ventspils </a:t>
            </a:r>
            <a:r>
              <a:rPr lang="lv-LV" sz="1700" dirty="0" err="1">
                <a:effectLst/>
                <a:ea typeface="Calibri" panose="020F0502020204030204" pitchFamily="34" charset="0"/>
              </a:rPr>
              <a:t>valstspilsētas</a:t>
            </a:r>
            <a:r>
              <a:rPr lang="lv-LV" sz="1700" dirty="0">
                <a:effectLst/>
                <a:ea typeface="Calibri" panose="020F0502020204030204" pitchFamily="34" charset="0"/>
              </a:rPr>
              <a:t> </a:t>
            </a:r>
            <a:r>
              <a:rPr lang="lv-LV" sz="1700" dirty="0"/>
              <a:t>pašvaldība</a:t>
            </a:r>
          </a:p>
          <a:p>
            <a:pPr marL="0" marR="0" indent="0" algn="just">
              <a:lnSpc>
                <a:spcPct val="107000"/>
              </a:lnSpc>
              <a:spcBef>
                <a:spcPts val="600"/>
              </a:spcBef>
              <a:spcAft>
                <a:spcPts val="600"/>
              </a:spcAft>
              <a:buNone/>
            </a:pPr>
            <a:r>
              <a:rPr lang="lv-LV" sz="1700" dirty="0">
                <a:effectLst/>
                <a:ea typeface="Calibri" panose="020F0502020204030204" pitchFamily="34" charset="0"/>
                <a:cs typeface="Calibri" panose="020F0502020204030204" pitchFamily="34" charset="0"/>
              </a:rPr>
              <a:t>Plāna izstrādes ietvaros ir pieņemts lēmums noteikt, ka Ziemeļkurzemes AAR darbojās divi atkritumu apsaimniekošanas reģionālie centri:</a:t>
            </a:r>
          </a:p>
          <a:p>
            <a:pPr marL="194310" marR="0" indent="-285750" algn="just">
              <a:lnSpc>
                <a:spcPct val="107000"/>
              </a:lnSpc>
              <a:spcBef>
                <a:spcPts val="0"/>
              </a:spcBef>
              <a:spcAft>
                <a:spcPts val="0"/>
              </a:spcAft>
              <a:buFont typeface="Wingdings" panose="05000000000000000000" pitchFamily="2" charset="2"/>
              <a:buChar char="q"/>
            </a:pPr>
            <a:r>
              <a:rPr lang="lv-LV" sz="1700" dirty="0">
                <a:effectLst/>
                <a:ea typeface="Calibri" panose="020F0502020204030204" pitchFamily="34" charset="0"/>
                <a:cs typeface="Calibri" panose="020F0502020204030204" pitchFamily="34" charset="0"/>
              </a:rPr>
              <a:t>AARC uz sadzīves atkritumu poligona “Janvāri” bāzes, ko apsaimnieko SIA “Atkritumu apsaimniekošanas sabiedrība “Piejūra””;</a:t>
            </a:r>
            <a:endParaRPr lang="lv-LV" sz="1700" dirty="0">
              <a:effectLst/>
              <a:ea typeface="Calibri" panose="020F0502020204030204" pitchFamily="34" charset="0"/>
              <a:cs typeface="Arial" panose="020B0604020202020204" pitchFamily="34" charset="0"/>
            </a:endParaRPr>
          </a:p>
          <a:p>
            <a:pPr algn="just">
              <a:lnSpc>
                <a:spcPct val="107000"/>
              </a:lnSpc>
              <a:spcBef>
                <a:spcPts val="0"/>
              </a:spcBef>
              <a:spcAft>
                <a:spcPts val="0"/>
              </a:spcAft>
              <a:buFont typeface="Wingdings" panose="05000000000000000000" pitchFamily="2" charset="2"/>
              <a:buChar char="q"/>
            </a:pPr>
            <a:r>
              <a:rPr lang="lv-LV" sz="1700" dirty="0">
                <a:effectLst/>
                <a:ea typeface="Calibri" panose="020F0502020204030204" pitchFamily="34" charset="0"/>
                <a:cs typeface="Calibri" panose="020F0502020204030204" pitchFamily="34" charset="0"/>
              </a:rPr>
              <a:t> AARC uz sadzīves atkritumu poligona “Pentuļi” bāzes, ko apsaimnieko Pašvaldības SIA “Ventspils labiekārtošanas kombināts”</a:t>
            </a:r>
          </a:p>
          <a:p>
            <a:pPr marL="0" indent="0" algn="just">
              <a:lnSpc>
                <a:spcPct val="107000"/>
              </a:lnSpc>
              <a:spcAft>
                <a:spcPts val="600"/>
              </a:spcAft>
              <a:buNone/>
            </a:pPr>
            <a:r>
              <a:rPr lang="lv-LV" sz="1700" dirty="0">
                <a:effectLst/>
                <a:ea typeface="Calibri" panose="020F0502020204030204" pitchFamily="34" charset="0"/>
                <a:cs typeface="Calibri" panose="020F0502020204030204" pitchFamily="34" charset="0"/>
              </a:rPr>
              <a:t>Atkritumu apsaimniekošanas sistēmas darbības un AARC aktivitāšu pārraudzībai reģiona līmenī izveidot uzraudzības padomi</a:t>
            </a:r>
            <a:endParaRPr lang="lv-LV" sz="1700" dirty="0">
              <a:effectLst/>
              <a:ea typeface="Calibri" panose="020F0502020204030204" pitchFamily="34" charset="0"/>
              <a:cs typeface="Arial" panose="020B0604020202020204" pitchFamily="34" charset="0"/>
            </a:endParaRPr>
          </a:p>
          <a:p>
            <a:pPr algn="just">
              <a:buClr>
                <a:schemeClr val="accent3">
                  <a:lumMod val="75000"/>
                </a:schemeClr>
              </a:buClr>
              <a:buFont typeface="Wingdings" panose="05000000000000000000" pitchFamily="2" charset="2"/>
              <a:buChar char="q"/>
            </a:pPr>
            <a:endParaRPr lang="lv-LV" sz="1800"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1927317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err="1">
                <a:ln>
                  <a:noFill/>
                </a:ln>
                <a:solidFill>
                  <a:schemeClr val="bg1"/>
                </a:solidFill>
                <a:effectLst/>
                <a:uLnTx/>
                <a:uFillTx/>
                <a:latin typeface="Calibri Light" panose="020F0302020204030204"/>
                <a:ea typeface="+mj-ea"/>
                <a:cs typeface="+mj-cs"/>
              </a:rPr>
              <a:t>Stratē</a:t>
            </a:r>
            <a:r>
              <a:rPr lang="lv-LV" sz="3200" kern="1200" spc="-50" dirty="0" err="1">
                <a:solidFill>
                  <a:schemeClr val="bg1"/>
                </a:solidFill>
                <a:latin typeface="Calibri Light" panose="020F0302020204030204"/>
                <a:ea typeface="+mj-ea"/>
                <a:cs typeface="+mj-cs"/>
              </a:rPr>
              <a:t>ģiskā</a:t>
            </a:r>
            <a:r>
              <a:rPr lang="lv-LV" sz="3200" kern="1200" spc="-50" dirty="0">
                <a:solidFill>
                  <a:schemeClr val="bg1"/>
                </a:solidFill>
                <a:latin typeface="Calibri Light" panose="020F0302020204030204"/>
                <a:ea typeface="+mj-ea"/>
                <a:cs typeface="+mj-cs"/>
              </a:rPr>
              <a:t> ietekmes uz vidi novērtējuma</a:t>
            </a: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 rezultāti</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21</a:t>
            </a:fld>
            <a:endParaRPr lang="lv-LV" dirty="0"/>
          </a:p>
        </p:txBody>
      </p:sp>
      <p:sp>
        <p:nvSpPr>
          <p:cNvPr id="8" name="Content Placeholder 2">
            <a:extLst>
              <a:ext uri="{FF2B5EF4-FFF2-40B4-BE49-F238E27FC236}">
                <a16:creationId xmlns:a16="http://schemas.microsoft.com/office/drawing/2014/main" id="{2CDA11A8-CB71-B6DF-CC1B-F63A57E46F7D}"/>
              </a:ext>
            </a:extLst>
          </p:cNvPr>
          <p:cNvSpPr>
            <a:spLocks noGrp="1"/>
          </p:cNvSpPr>
          <p:nvPr>
            <p:ph idx="1"/>
          </p:nvPr>
        </p:nvSpPr>
        <p:spPr>
          <a:xfrm>
            <a:off x="426721" y="1040853"/>
            <a:ext cx="8290558" cy="5167441"/>
          </a:xfrm>
        </p:spPr>
        <p:txBody>
          <a:bodyPr>
            <a:normAutofit fontScale="85000" lnSpcReduction="10000"/>
          </a:bodyPr>
          <a:lstStyle/>
          <a:p>
            <a:pPr marL="108000" algn="just">
              <a:buClr>
                <a:schemeClr val="accent3">
                  <a:lumMod val="75000"/>
                </a:schemeClr>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Calibri" panose="020F0502020204030204" pitchFamily="34" charset="0"/>
              </a:rPr>
              <a:t> Ieviešot pasākumus, kas saistīti ar atkritumu rašanos novēršanu, paredzama vides stāvokļa uzlabošana, jo tas samazinās atkritumu poligonos nodoto atkritumu daudzumu, veicinās tādu materiālu izmantošanu, kas rada mazāku ietekmi uz vidi, ņemot vērā pilnu iekārtas dzīves cikla analīzi, arī  veicinās dažādu atkritumu veidu atkārtotu izmantošanu </a:t>
            </a:r>
          </a:p>
          <a:p>
            <a:pPr marL="108000" algn="just">
              <a:buClr>
                <a:schemeClr val="accent3">
                  <a:lumMod val="75000"/>
                </a:schemeClr>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Calibri" panose="020F0502020204030204" pitchFamily="34" charset="0"/>
              </a:rPr>
              <a:t> Nelabvēlīgu pārrobežu ietekme Plāna projektā paredzēto darbību īstenošanas laikā netiek prognozēta</a:t>
            </a:r>
          </a:p>
          <a:p>
            <a:pPr marL="108000" algn="just">
              <a:buClr>
                <a:schemeClr val="accent3">
                  <a:lumMod val="75000"/>
                </a:schemeClr>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Arial" panose="020B0604020202020204" pitchFamily="34" charset="0"/>
              </a:rPr>
              <a:t> Ņemot vērā, ka Ziemeļkurzemes AAR esošajos </a:t>
            </a:r>
            <a:r>
              <a:rPr lang="lv-LV" sz="1900" dirty="0">
                <a:effectLst/>
                <a:latin typeface="Calibri" panose="020F0502020204030204" pitchFamily="34" charset="0"/>
                <a:ea typeface="Calibri" panose="020F0502020204030204" pitchFamily="34" charset="0"/>
                <a:cs typeface="Calibri" panose="020F0502020204030204" pitchFamily="34" charset="0"/>
              </a:rPr>
              <a:t>SAP “Pentuļi” un </a:t>
            </a:r>
            <a:r>
              <a:rPr lang="lv-LV" sz="1900" dirty="0">
                <a:effectLst/>
                <a:latin typeface="Calibri" panose="020F0502020204030204" pitchFamily="34" charset="0"/>
                <a:ea typeface="Calibri" panose="020F0502020204030204" pitchFamily="34" charset="0"/>
              </a:rPr>
              <a:t>SAP “Janvāri’ </a:t>
            </a:r>
            <a:r>
              <a:rPr lang="lv-LV" sz="1900" dirty="0">
                <a:effectLst/>
                <a:latin typeface="Calibri" panose="020F0502020204030204" pitchFamily="34" charset="0"/>
                <a:ea typeface="Calibri" panose="020F0502020204030204" pitchFamily="34" charset="0"/>
                <a:cs typeface="Calibri" panose="020F0502020204030204" pitchFamily="34" charset="0"/>
              </a:rPr>
              <a:t>ir ierīkota nepieciešamā infrastruktūra atkritumu pieņemšanai, apstrādei un apglabāšanai, poligonu apsaimniekošana notiek </a:t>
            </a:r>
            <a:r>
              <a:rPr lang="lv-LV" sz="1900" dirty="0">
                <a:latin typeface="Calibri" panose="020F0502020204030204" pitchFamily="34" charset="0"/>
                <a:ea typeface="Calibri" panose="020F0502020204030204" pitchFamily="34" charset="0"/>
                <a:cs typeface="Calibri" panose="020F0502020204030204" pitchFamily="34" charset="0"/>
              </a:rPr>
              <a:t>saskaņā ar spēkā esošo normatīvo aktu prasībām</a:t>
            </a:r>
            <a:r>
              <a:rPr lang="lv-LV" sz="1900" dirty="0">
                <a:effectLst/>
                <a:latin typeface="Calibri" panose="020F0502020204030204" pitchFamily="34" charset="0"/>
                <a:ea typeface="Calibri" panose="020F0502020204030204" pitchFamily="34" charset="0"/>
                <a:cs typeface="Calibri" panose="020F0502020204030204" pitchFamily="34" charset="0"/>
              </a:rPr>
              <a:t>, ir rekomendējama arī turpmāk šos objektus attīstīt kā reģiona centrālo atkritumu apsaimniekošanas infrastruktūru</a:t>
            </a:r>
          </a:p>
          <a:p>
            <a:pPr marL="108000" algn="just">
              <a:buClr>
                <a:schemeClr val="accent3">
                  <a:lumMod val="75000"/>
                </a:schemeClr>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Calibri" panose="020F0502020204030204" pitchFamily="34" charset="0"/>
              </a:rPr>
              <a:t> Secināms, ka gan poligonos esošā/plānotā darbība un dažāda līmeņa plānošanas dokumenti un attīstības plāni, kā arī piegulošo teritoriju izmantošanas raksturs savstarpēji nekonfliktē un atbilst pašvaldību teritorijas attīstības plānošanas dokumentos noteiktajiem zemes lietošanas mērķiem un saimnieciskās darbības iespējām </a:t>
            </a:r>
          </a:p>
          <a:p>
            <a:pPr marL="108000" algn="just">
              <a:buClr>
                <a:schemeClr val="accent3">
                  <a:lumMod val="75000"/>
                </a:schemeClr>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Arial" panose="020B0604020202020204" pitchFamily="34" charset="0"/>
              </a:rPr>
              <a:t> Vērtējot valstiskā mērogā ikviena AAP apstiprināšana un secīgi tā ieviešana var mazināt atkritumu rašanos, veicināt atkritumu atkārtotu izmantošanu un pārstrādi tādejādi, palielinot resursu izmantošanas efektivitāti un veicinot ilgtspējīgākas patērētāju uzvedības modeļa attīstību</a:t>
            </a:r>
          </a:p>
          <a:p>
            <a:pPr marL="108000" algn="just">
              <a:buClr>
                <a:schemeClr val="accent3">
                  <a:lumMod val="75000"/>
                </a:schemeClr>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Arial" panose="020B0604020202020204" pitchFamily="34" charset="0"/>
              </a:rPr>
              <a:t> Apstiprinot Ziemeļkurzemes AAR plānu, k</a:t>
            </a:r>
            <a:r>
              <a:rPr lang="lv-LV" sz="1900" dirty="0">
                <a:effectLst/>
                <a:latin typeface="Calibri" panose="020F0502020204030204" pitchFamily="34" charset="0"/>
                <a:ea typeface="Calibri" panose="020F0502020204030204" pitchFamily="34" charset="0"/>
                <a:cs typeface="Calibri" panose="020F0502020204030204" pitchFamily="34" charset="0"/>
              </a:rPr>
              <a:t>opumā tiek veicināta </a:t>
            </a:r>
            <a:r>
              <a:rPr lang="lv-LV" sz="1900" dirty="0">
                <a:effectLst/>
                <a:latin typeface="Calibri" panose="020F0502020204030204" pitchFamily="34" charset="0"/>
                <a:ea typeface="Calibri" panose="020F0502020204030204" pitchFamily="34" charset="0"/>
                <a:cs typeface="Arial" panose="020B0604020202020204" pitchFamily="34" charset="0"/>
              </a:rPr>
              <a:t>Ziemeļkurzemes</a:t>
            </a:r>
            <a:r>
              <a:rPr lang="lv-LV" sz="1900" dirty="0">
                <a:effectLst/>
                <a:latin typeface="Calibri" panose="020F0502020204030204" pitchFamily="34" charset="0"/>
                <a:ea typeface="Calibri" panose="020F0502020204030204" pitchFamily="34" charset="0"/>
                <a:cs typeface="Calibri" panose="020F0502020204030204" pitchFamily="34" charset="0"/>
              </a:rPr>
              <a:t> AAR teritorijas līdzsvarota attīstība un tiek samazināti riski negatīvai ietekmei uz apkārtējo vidi</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
              <a:buClr>
                <a:srgbClr val="92D050"/>
              </a:buCl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2467267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4"/>
            <a:ext cx="9144000" cy="796237"/>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Turpmākās darbības - Vides pārskata un Plāna akceptēšana</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426721" y="1251284"/>
            <a:ext cx="8178264" cy="4937760"/>
          </a:xfrm>
        </p:spPr>
        <p:txBody>
          <a:bodyPr>
            <a:normAutofit fontScale="85000" lnSpcReduction="20000"/>
          </a:bodyPr>
          <a:lstStyle/>
          <a:p>
            <a:pPr algn="just">
              <a:buClr>
                <a:schemeClr val="accent3">
                  <a:lumMod val="75000"/>
                </a:schemeClr>
              </a:buClr>
              <a:buFont typeface="Wingdings" panose="05000000000000000000" pitchFamily="2" charset="2"/>
              <a:buChar char="q"/>
            </a:pPr>
            <a:r>
              <a:rPr lang="lv-LV" dirty="0"/>
              <a:t> </a:t>
            </a:r>
            <a:r>
              <a:rPr lang="lv-LV" sz="2100" dirty="0"/>
              <a:t>Izpildītājs sagatavo sabiedriskās apspriešanas sanāksmes protokolu un publicē tīmekļa vietnē </a:t>
            </a:r>
            <a:r>
              <a:rPr lang="lv-LV" sz="2100" dirty="0">
                <a:hlinkClick r:id="rId2"/>
              </a:rPr>
              <a:t>www.geoconsultants.lv</a:t>
            </a:r>
            <a:r>
              <a:rPr lang="lv-LV" sz="2100" dirty="0"/>
              <a:t>. Persona, kas piedalījusies sanāksmē, var iepazīties ar protokolu un ne vēlāk kā trīs darbdienas pēc protokola publicēšanas iesniegt iesniegumu, kurā izteikts tās atsevišķais viedoklis</a:t>
            </a:r>
          </a:p>
          <a:p>
            <a:pPr algn="just">
              <a:buClr>
                <a:schemeClr val="accent3">
                  <a:lumMod val="75000"/>
                </a:schemeClr>
              </a:buClr>
              <a:buFont typeface="Wingdings" panose="05000000000000000000" pitchFamily="2" charset="2"/>
              <a:buChar char="q"/>
            </a:pPr>
            <a:r>
              <a:rPr lang="lv-LV" sz="2100" dirty="0"/>
              <a:t> Priekšlikumus, kas radīsies pēc sabiedriskās apspriešanas sanāksmes aicinām rakstveidā sūtīt  uz </a:t>
            </a:r>
            <a:r>
              <a:rPr lang="lv-LV" sz="2100" dirty="0">
                <a:hlinkClick r:id="rId3"/>
              </a:rPr>
              <a:t>gc@geoconsultants.lv</a:t>
            </a:r>
            <a:r>
              <a:rPr lang="lv-LV" sz="2100" dirty="0"/>
              <a:t> līdz 2023. gada 22. septembrim.</a:t>
            </a:r>
          </a:p>
          <a:p>
            <a:pPr algn="just">
              <a:buClr>
                <a:schemeClr val="accent3">
                  <a:lumMod val="75000"/>
                </a:schemeClr>
              </a:buClr>
              <a:buFont typeface="Wingdings" panose="05000000000000000000" pitchFamily="2" charset="2"/>
              <a:buChar char="q"/>
            </a:pPr>
            <a:r>
              <a:rPr lang="lv-LV" sz="2100" dirty="0"/>
              <a:t> Izpildītājs precizē Vides pārskatu un Plānu ņemot vērā sabiedriskās apspriešanas ietvaros saņemtos priekšlikumus un komentārus</a:t>
            </a:r>
          </a:p>
          <a:p>
            <a:pPr algn="just">
              <a:buClr>
                <a:schemeClr val="accent3">
                  <a:lumMod val="75000"/>
                </a:schemeClr>
              </a:buClr>
              <a:buFont typeface="Wingdings" panose="05000000000000000000" pitchFamily="2" charset="2"/>
              <a:buChar char="q"/>
            </a:pPr>
            <a:r>
              <a:rPr lang="lv-LV" sz="2100" dirty="0"/>
              <a:t> Precizētais Vides pārskats un Plāns tiek ievietots SIA </a:t>
            </a:r>
            <a:r>
              <a:rPr kumimoji="0" lang="lv-LV" sz="24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Arial" panose="020B0604020202020204" pitchFamily="34" charset="0"/>
              </a:rPr>
              <a:t>“</a:t>
            </a:r>
            <a:r>
              <a:rPr lang="lv-LV" sz="2100" dirty="0"/>
              <a:t>Geo Consultants</a:t>
            </a:r>
            <a:r>
              <a:rPr lang="lv-LV" sz="2400" dirty="0">
                <a:effectLst/>
                <a:latin typeface="Calibri" panose="020F0502020204030204" pitchFamily="34" charset="0"/>
                <a:ea typeface="Calibri" panose="020F0502020204030204" pitchFamily="34" charset="0"/>
              </a:rPr>
              <a:t>”</a:t>
            </a:r>
            <a:r>
              <a:rPr lang="lv-LV" sz="2100" dirty="0"/>
              <a:t> tīmekļvietnē un iesniegts Vides pārraudzības valsts birojam (MKN Nr. 157 20.</a:t>
            </a:r>
            <a:r>
              <a:rPr lang="lv-LV" sz="2100" baseline="30000" dirty="0"/>
              <a:t>1</a:t>
            </a:r>
            <a:r>
              <a:rPr lang="lv-LV" sz="2100" dirty="0"/>
              <a:t> punkts)</a:t>
            </a:r>
          </a:p>
          <a:p>
            <a:pPr algn="just">
              <a:buClr>
                <a:schemeClr val="accent3">
                  <a:lumMod val="75000"/>
                </a:schemeClr>
              </a:buClr>
              <a:buFont typeface="Wingdings" panose="05000000000000000000" pitchFamily="2" charset="2"/>
              <a:buChar char="q"/>
            </a:pPr>
            <a:r>
              <a:rPr lang="lv-LV" sz="2100" dirty="0"/>
              <a:t> Vides pārraudzības valsts birojs 30 dienu laikā sniedz atzinumu par Vides pārskata projektu (MKN Nr. 157 21. punkts)</a:t>
            </a:r>
          </a:p>
          <a:p>
            <a:pPr algn="just">
              <a:buClr>
                <a:schemeClr val="accent3">
                  <a:lumMod val="75000"/>
                </a:schemeClr>
              </a:buClr>
              <a:buFont typeface="Wingdings" panose="05000000000000000000" pitchFamily="2" charset="2"/>
              <a:buChar char="q"/>
            </a:pPr>
            <a:r>
              <a:rPr lang="lv-LV" sz="2100" dirty="0"/>
              <a:t> Pēc pozitīva Vides pārraudzības valsts biroja atzinuma saņemšanas reģionālais atkritumu apsaimniekošanas plāns tiek nodots apstiprināšanai atkritumu apsaimniekošanas reģionam piekritīgajās pašvaldībās</a:t>
            </a:r>
          </a:p>
          <a:p>
            <a:pPr algn="just">
              <a:buClr>
                <a:schemeClr val="accent3">
                  <a:lumMod val="75000"/>
                </a:schemeClr>
              </a:buClr>
              <a:buFont typeface="Wingdings" panose="05000000000000000000" pitchFamily="2" charset="2"/>
              <a:buChar char="q"/>
            </a:pPr>
            <a:r>
              <a:rPr lang="lv-LV" sz="2100" dirty="0"/>
              <a:t> Plāns stājas spēkā no brīža, kad to ir apstiprinājušas visas atkritumu apsaimniekošanas reģionam piekritīgās pašvaldības</a:t>
            </a:r>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22</a:t>
            </a:fld>
            <a:endParaRPr lang="lv-LV" dirty="0"/>
          </a:p>
        </p:txBody>
      </p:sp>
    </p:spTree>
    <p:extLst>
      <p:ext uri="{BB962C8B-B14F-4D97-AF65-F5344CB8AC3E}">
        <p14:creationId xmlns:p14="http://schemas.microsoft.com/office/powerpoint/2010/main" val="1853521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29477CF-BE36-8587-BF43-DEF7197678E2}"/>
              </a:ext>
            </a:extLst>
          </p:cNvPr>
          <p:cNvSpPr/>
          <p:nvPr/>
        </p:nvSpPr>
        <p:spPr>
          <a:xfrm>
            <a:off x="0" y="-1632"/>
            <a:ext cx="9144000" cy="17593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 name="Content Placeholder 2"/>
          <p:cNvSpPr>
            <a:spLocks noGrp="1"/>
          </p:cNvSpPr>
          <p:nvPr>
            <p:ph idx="1"/>
          </p:nvPr>
        </p:nvSpPr>
        <p:spPr/>
        <p:txBody>
          <a:bodyPr>
            <a:normAutofit/>
          </a:bodyPr>
          <a:lstStyle/>
          <a:p>
            <a:endParaRPr lang="lv-LV" dirty="0"/>
          </a:p>
          <a:p>
            <a:pPr algn="ctr"/>
            <a:endParaRPr lang="lv-LV" dirty="0"/>
          </a:p>
          <a:p>
            <a:pPr algn="ctr"/>
            <a:r>
              <a:rPr lang="lv-LV" sz="2400" dirty="0"/>
              <a:t>Paldies par uzmanību!</a:t>
            </a:r>
          </a:p>
          <a:p>
            <a:pPr>
              <a:spcBef>
                <a:spcPts val="0"/>
              </a:spcBef>
              <a:spcAft>
                <a:spcPts val="600"/>
              </a:spcAft>
            </a:pPr>
            <a:endParaRPr lang="lv-LV" dirty="0"/>
          </a:p>
          <a:p>
            <a:pPr>
              <a:spcBef>
                <a:spcPts val="0"/>
              </a:spcBef>
              <a:spcAft>
                <a:spcPts val="600"/>
              </a:spcAft>
            </a:pPr>
            <a:endParaRPr lang="lv-LV" dirty="0"/>
          </a:p>
          <a:p>
            <a:pPr>
              <a:spcBef>
                <a:spcPts val="400"/>
              </a:spcBef>
              <a:spcAft>
                <a:spcPts val="0"/>
              </a:spcAft>
            </a:pPr>
            <a:r>
              <a:rPr lang="lv-LV" dirty="0"/>
              <a:t>SIA “Geo Consultants”</a:t>
            </a:r>
          </a:p>
          <a:p>
            <a:pPr>
              <a:spcBef>
                <a:spcPts val="400"/>
              </a:spcBef>
              <a:spcAft>
                <a:spcPts val="0"/>
              </a:spcAft>
            </a:pPr>
            <a:r>
              <a:rPr lang="lv-LV" dirty="0"/>
              <a:t>Adrese: Olīvu iela 9, Rīga, LV-1004, Latvija</a:t>
            </a:r>
          </a:p>
          <a:p>
            <a:pPr>
              <a:spcBef>
                <a:spcPts val="400"/>
              </a:spcBef>
              <a:spcAft>
                <a:spcPts val="0"/>
              </a:spcAft>
            </a:pPr>
            <a:r>
              <a:rPr lang="lv-LV" dirty="0"/>
              <a:t>Tālr.: +371 67 627 504</a:t>
            </a:r>
          </a:p>
          <a:p>
            <a:pPr>
              <a:spcBef>
                <a:spcPts val="400"/>
              </a:spcBef>
              <a:spcAft>
                <a:spcPts val="0"/>
              </a:spcAft>
            </a:pPr>
            <a:r>
              <a:rPr lang="lv-LV" dirty="0"/>
              <a:t>E-pasts: gc@geoconsultants.lv</a:t>
            </a:r>
          </a:p>
          <a:p>
            <a:pPr>
              <a:spcBef>
                <a:spcPts val="400"/>
              </a:spcBef>
              <a:spcAft>
                <a:spcPts val="0"/>
              </a:spcAft>
            </a:pPr>
            <a:r>
              <a:rPr lang="lv-LV" dirty="0" err="1"/>
              <a:t>Web</a:t>
            </a:r>
            <a:r>
              <a:rPr lang="lv-LV" dirty="0"/>
              <a:t>: </a:t>
            </a:r>
            <a:r>
              <a:rPr lang="lv-LV" dirty="0">
                <a:hlinkClick r:id="rId2"/>
              </a:rPr>
              <a:t>www.geoconsultants.lv</a:t>
            </a:r>
            <a:endParaRPr lang="lv-LV" dirty="0"/>
          </a:p>
          <a:p>
            <a:pPr>
              <a:spcBef>
                <a:spcPts val="400"/>
              </a:spcBef>
              <a:spcAft>
                <a:spcPts val="0"/>
              </a:spcAft>
            </a:pPr>
            <a:endParaRPr lang="lv-LV" dirty="0"/>
          </a:p>
          <a:p>
            <a:endParaRPr lang="lv-LV" dirty="0"/>
          </a:p>
        </p:txBody>
      </p:sp>
      <p:sp>
        <p:nvSpPr>
          <p:cNvPr id="2" name="Slide Number Placeholder 1">
            <a:extLst>
              <a:ext uri="{FF2B5EF4-FFF2-40B4-BE49-F238E27FC236}">
                <a16:creationId xmlns:a16="http://schemas.microsoft.com/office/drawing/2014/main" id="{C76D52EE-216E-ECD8-9EEC-68835D39C95A}"/>
              </a:ext>
            </a:extLst>
          </p:cNvPr>
          <p:cNvSpPr>
            <a:spLocks noGrp="1"/>
          </p:cNvSpPr>
          <p:nvPr>
            <p:ph type="sldNum" sz="quarter" idx="12"/>
          </p:nvPr>
        </p:nvSpPr>
        <p:spPr/>
        <p:txBody>
          <a:bodyPr/>
          <a:lstStyle/>
          <a:p>
            <a:fld id="{2E5A7346-834D-46EB-B6AF-5433C4166DD5}" type="slidenum">
              <a:rPr lang="lv-LV" smtClean="0"/>
              <a:t>23</a:t>
            </a:fld>
            <a:endParaRPr lang="lv-LV"/>
          </a:p>
        </p:txBody>
      </p:sp>
      <p:pic>
        <p:nvPicPr>
          <p:cNvPr id="6" name="Picture 5" descr="gc_logo_editablevarsijas_favorits_gala2">
            <a:extLst>
              <a:ext uri="{FF2B5EF4-FFF2-40B4-BE49-F238E27FC236}">
                <a16:creationId xmlns:a16="http://schemas.microsoft.com/office/drawing/2014/main" id="{A5024252-889B-7CBB-8EE9-9278260A139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1497" y="628906"/>
            <a:ext cx="1076535" cy="720000"/>
          </a:xfrm>
          <a:prstGeom prst="rect">
            <a:avLst/>
          </a:prstGeom>
          <a:noFill/>
          <a:ln>
            <a:noFill/>
          </a:ln>
        </p:spPr>
      </p:pic>
    </p:spTree>
    <p:extLst>
      <p:ext uri="{BB962C8B-B14F-4D97-AF65-F5344CB8AC3E}">
        <p14:creationId xmlns:p14="http://schemas.microsoft.com/office/powerpoint/2010/main" val="2397878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792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lang="lv-LV" sz="3200" dirty="0">
                <a:latin typeface="+mj-lt"/>
              </a:rPr>
              <a:t>Plāna vides pārskats, stratēģiskais ietekmes uz vidi novērtējums un sabiedriskā apspriešana</a:t>
            </a:r>
            <a:endParaRPr lang="lv-LV" sz="3200" dirty="0">
              <a:solidFill>
                <a:schemeClr val="bg1"/>
              </a:solidFill>
              <a:latin typeface="+mj-lt"/>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3</a:t>
            </a:fld>
            <a:endParaRPr lang="lv-LV" dirty="0"/>
          </a:p>
        </p:txBody>
      </p:sp>
      <p:sp>
        <p:nvSpPr>
          <p:cNvPr id="6" name="TextBox 5">
            <a:extLst>
              <a:ext uri="{FF2B5EF4-FFF2-40B4-BE49-F238E27FC236}">
                <a16:creationId xmlns:a16="http://schemas.microsoft.com/office/drawing/2014/main" id="{4B132C59-D4FA-70A1-547A-8492578A3296}"/>
              </a:ext>
            </a:extLst>
          </p:cNvPr>
          <p:cNvSpPr txBox="1"/>
          <p:nvPr/>
        </p:nvSpPr>
        <p:spPr>
          <a:xfrm>
            <a:off x="228600" y="1217905"/>
            <a:ext cx="8686800" cy="4985980"/>
          </a:xfrm>
          <a:prstGeom prst="rect">
            <a:avLst/>
          </a:prstGeom>
          <a:noFill/>
        </p:spPr>
        <p:txBody>
          <a:bodyPr wrap="square">
            <a:spAutoFit/>
          </a:bodyPr>
          <a:lstStyle/>
          <a:p>
            <a:pPr algn="just">
              <a:spcBef>
                <a:spcPts val="600"/>
              </a:spcBef>
              <a:buClr>
                <a:srgbClr val="92D050"/>
              </a:buClr>
              <a:buFont typeface="Wingdings" panose="05000000000000000000" pitchFamily="2" charset="2"/>
              <a:buChar char="q"/>
            </a:pPr>
            <a:r>
              <a:rPr lang="lv-LV" sz="1600" dirty="0"/>
              <a:t> Atbilstoši likuma “Par ietekmes uz vidi novērtējumu” 4. panta 3. daļas 1. punktā noteiktajiem stratēģiskais ietekmes uz vidi novērtējums veicams plānošanas dokumentiem, kas ietver arī atkritumu apsaimniekošanas jomu un plānošanas dokumentus, kuri saistīti ar reģionālo attīstību</a:t>
            </a:r>
          </a:p>
          <a:p>
            <a:pPr algn="just">
              <a:spcBef>
                <a:spcPts val="600"/>
              </a:spcBef>
              <a:buClr>
                <a:srgbClr val="92D050"/>
              </a:buClr>
              <a:buFont typeface="Wingdings" panose="05000000000000000000" pitchFamily="2" charset="2"/>
              <a:buChar char="q"/>
            </a:pPr>
            <a:r>
              <a:rPr lang="lv-LV" sz="1600" dirty="0"/>
              <a:t> Ministru kabineta 2004. gada 23. marta noteikumi Nr. 157 “Kārtība, kādā veicams ietekmes uz vidi stratēģiskais novērtējums” (turpmāk - MK Nr.157)</a:t>
            </a:r>
          </a:p>
          <a:p>
            <a:pPr algn="just">
              <a:spcBef>
                <a:spcPts val="600"/>
              </a:spcBef>
              <a:buClr>
                <a:srgbClr val="92D050"/>
              </a:buClr>
              <a:buFont typeface="Wingdings" panose="05000000000000000000" pitchFamily="2" charset="2"/>
              <a:buChar char="q"/>
            </a:pPr>
            <a:r>
              <a:rPr lang="lv-LV" sz="1600" dirty="0"/>
              <a:t> Vides pārraudzības valsts biroja 2022. gada 2. decembra lēmums Nr. 4-02/73/2022 par stratēģiskā ietekmes uz vidi novērtējuma procedūras piemērošanu plānošanas dokumentam “Ziemeļkurzemes reģionālais atkritumu apsaimniekošanas plāns 2023.–2027. gadam”</a:t>
            </a:r>
          </a:p>
          <a:p>
            <a:pPr algn="just">
              <a:spcBef>
                <a:spcPts val="600"/>
              </a:spcBef>
              <a:buClr>
                <a:srgbClr val="92D050"/>
              </a:buClr>
              <a:buFont typeface="Wingdings" panose="05000000000000000000" pitchFamily="2" charset="2"/>
              <a:buChar char="q"/>
            </a:pPr>
            <a:r>
              <a:rPr lang="lv-LV" sz="1600" dirty="0"/>
              <a:t> Vides pārskata sagatavošanas laikā ir notikušas konsultācijas ar Vides pārraudzības valsts biroju, Valsts vides dienesta </a:t>
            </a:r>
            <a:r>
              <a:rPr lang="lv-LV" sz="1600" dirty="0">
                <a:effectLst/>
                <a:ea typeface="Times New Roman" panose="02020603050405020304" pitchFamily="18" charset="0"/>
              </a:rPr>
              <a:t>Kurzemes reģionālo vides pārvaldi, </a:t>
            </a:r>
            <a:r>
              <a:rPr lang="lv-LV" sz="1600" dirty="0"/>
              <a:t>Dabas aizsardzības pārvaldes Kurzemes reģionālo administrāciju un Veselības inspekcijas </a:t>
            </a:r>
            <a:r>
              <a:rPr lang="lv-LV" sz="1600" dirty="0">
                <a:effectLst/>
                <a:ea typeface="Times New Roman" panose="02020603050405020304" pitchFamily="18" charset="0"/>
              </a:rPr>
              <a:t>Kurzemes kontroles nodaļu</a:t>
            </a:r>
          </a:p>
          <a:p>
            <a:pPr algn="just">
              <a:spcBef>
                <a:spcPts val="600"/>
              </a:spcBef>
              <a:buClr>
                <a:srgbClr val="92D050"/>
              </a:buClr>
              <a:buFont typeface="Wingdings" panose="05000000000000000000" pitchFamily="2" charset="2"/>
              <a:buChar char="q"/>
            </a:pPr>
            <a:r>
              <a:rPr lang="lv-LV" sz="1600" dirty="0">
                <a:effectLst/>
                <a:ea typeface="Calibri" panose="020F0502020204030204" pitchFamily="34" charset="0"/>
                <a:cs typeface="Times New Roman" panose="02020603050405020304" pitchFamily="18" charset="0"/>
              </a:rPr>
              <a:t> </a:t>
            </a:r>
            <a:r>
              <a:rPr lang="lv-LV" sz="1600" dirty="0">
                <a:solidFill>
                  <a:srgbClr val="92D050"/>
                </a:solidFill>
                <a:effectLst/>
                <a:ea typeface="Calibri" panose="020F0502020204030204" pitchFamily="34" charset="0"/>
                <a:cs typeface="Times New Roman" panose="02020603050405020304" pitchFamily="18" charset="0"/>
              </a:rPr>
              <a:t>Sabiedriskās apspriešanas laika posms no 2023. gada </a:t>
            </a:r>
            <a:r>
              <a:rPr lang="lv-LV" sz="1600" dirty="0">
                <a:solidFill>
                  <a:srgbClr val="92D050"/>
                </a:solidFill>
                <a:effectLst/>
                <a:ea typeface="Calibri" panose="020F0502020204030204" pitchFamily="34" charset="0"/>
              </a:rPr>
              <a:t>18. augusta līdz 22. septem</a:t>
            </a:r>
            <a:r>
              <a:rPr lang="lv-LV" sz="1600" dirty="0">
                <a:solidFill>
                  <a:srgbClr val="92D050"/>
                </a:solidFill>
                <a:ea typeface="Calibri" panose="020F0502020204030204" pitchFamily="34" charset="0"/>
              </a:rPr>
              <a:t>brim</a:t>
            </a:r>
            <a:r>
              <a:rPr lang="lv-LV" sz="1600" dirty="0">
                <a:solidFill>
                  <a:srgbClr val="92D050"/>
                </a:solidFill>
                <a:effectLst/>
                <a:ea typeface="Calibri" panose="020F0502020204030204" pitchFamily="34" charset="0"/>
              </a:rPr>
              <a:t> </a:t>
            </a:r>
            <a:r>
              <a:rPr lang="lv-LV" sz="1600" dirty="0">
                <a:effectLst/>
                <a:ea typeface="Calibri" panose="020F0502020204030204" pitchFamily="34" charset="0"/>
              </a:rPr>
              <a:t>(minimālais termiņš 30 dienas, saskaņā ar </a:t>
            </a:r>
            <a:r>
              <a:rPr lang="lv-LV" sz="1600" dirty="0">
                <a:effectLst/>
                <a:ea typeface="Times New Roman" panose="02020603050405020304" pitchFamily="18" charset="0"/>
              </a:rPr>
              <a:t>MK Nr</a:t>
            </a:r>
            <a:r>
              <a:rPr lang="lv-LV" sz="1600" dirty="0">
                <a:ea typeface="Times New Roman" panose="02020603050405020304" pitchFamily="18" charset="0"/>
              </a:rPr>
              <a:t>.157 12.5. punktu</a:t>
            </a:r>
            <a:r>
              <a:rPr lang="lv-LV" sz="1600" dirty="0">
                <a:effectLst/>
                <a:ea typeface="Calibri" panose="020F0502020204030204" pitchFamily="34" charset="0"/>
              </a:rPr>
              <a:t>)</a:t>
            </a:r>
            <a:r>
              <a:rPr lang="lv-LV" sz="1600" dirty="0">
                <a:ea typeface="Calibri" panose="020F0502020204030204" pitchFamily="34" charset="0"/>
                <a:cs typeface="Times New Roman" panose="02020603050405020304" pitchFamily="18" charset="0"/>
              </a:rPr>
              <a:t>, nodrošinot iespēju sabiedrībai izteikt priekšlikumus par Plāna un SIVN projektu</a:t>
            </a:r>
          </a:p>
          <a:p>
            <a:pPr algn="just">
              <a:spcBef>
                <a:spcPts val="600"/>
              </a:spcBef>
              <a:buClr>
                <a:srgbClr val="92D050"/>
              </a:buClr>
              <a:buFont typeface="Wingdings" panose="05000000000000000000" pitchFamily="2" charset="2"/>
              <a:buChar char="q"/>
            </a:pPr>
            <a:r>
              <a:rPr lang="lv-LV" sz="1600" dirty="0">
                <a:effectLst/>
                <a:ea typeface="Calibri" panose="020F0502020204030204" pitchFamily="34" charset="0"/>
                <a:cs typeface="Times New Roman" panose="02020603050405020304" pitchFamily="18" charset="0"/>
              </a:rPr>
              <a:t> Projekta materiāli</a:t>
            </a:r>
            <a:r>
              <a:rPr lang="lv-LV" sz="1600" dirty="0">
                <a:ea typeface="Calibri" panose="020F0502020204030204" pitchFamily="34" charset="0"/>
                <a:cs typeface="Times New Roman" panose="02020603050405020304" pitchFamily="18" charset="0"/>
              </a:rPr>
              <a:t> pieejami</a:t>
            </a:r>
            <a:r>
              <a:rPr lang="lv-LV" sz="1600" dirty="0">
                <a:effectLst/>
                <a:ea typeface="Calibri" panose="020F0502020204030204" pitchFamily="34" charset="0"/>
                <a:cs typeface="Times New Roman" panose="02020603050405020304" pitchFamily="18" charset="0"/>
              </a:rPr>
              <a:t>: </a:t>
            </a:r>
            <a:r>
              <a:rPr lang="lv-LV" sz="1600" dirty="0">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www.geoconsultants.lv</a:t>
            </a:r>
            <a:r>
              <a:rPr lang="lv-LV" sz="1600" dirty="0">
                <a:effectLst/>
                <a:ea typeface="Calibri" panose="020F0502020204030204" pitchFamily="34" charset="0"/>
                <a:cs typeface="Times New Roman" panose="02020603050405020304" pitchFamily="18" charset="0"/>
              </a:rPr>
              <a:t>; </a:t>
            </a:r>
            <a:r>
              <a:rPr lang="lv-LV" sz="1600" dirty="0">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www.vpvb.gov.lv</a:t>
            </a:r>
            <a:r>
              <a:rPr lang="lv-LV" sz="1600" dirty="0">
                <a:effectLst/>
                <a:ea typeface="Calibri" panose="020F0502020204030204" pitchFamily="34" charset="0"/>
                <a:cs typeface="Times New Roman" panose="02020603050405020304" pitchFamily="18" charset="0"/>
              </a:rPr>
              <a:t>; </a:t>
            </a:r>
            <a:r>
              <a:rPr lang="lv-LV" sz="1600" dirty="0">
                <a:effectLst/>
                <a:ea typeface="Calibri" panose="020F0502020204030204" pitchFamily="34" charset="0"/>
              </a:rPr>
              <a:t>un AAR ietilpsto</a:t>
            </a:r>
            <a:r>
              <a:rPr lang="lv-LV" sz="1600" dirty="0">
                <a:ea typeface="Calibri" panose="020F0502020204030204" pitchFamily="34" charset="0"/>
              </a:rPr>
              <a:t>šo pašvaldību</a:t>
            </a:r>
            <a:r>
              <a:rPr lang="lv-LV" sz="1600" dirty="0">
                <a:effectLst/>
                <a:ea typeface="Calibri" panose="020F0502020204030204" pitchFamily="34" charset="0"/>
              </a:rPr>
              <a:t> domēs</a:t>
            </a:r>
            <a:endParaRPr lang="en-US" sz="1600" dirty="0">
              <a:effectLst/>
              <a:ea typeface="Calibri" panose="020F0502020204030204" pitchFamily="34" charset="0"/>
            </a:endParaRPr>
          </a:p>
          <a:p>
            <a:pPr algn="just">
              <a:spcBef>
                <a:spcPts val="600"/>
              </a:spcBef>
              <a:buClr>
                <a:srgbClr val="92D050"/>
              </a:buClr>
              <a:buFont typeface="Wingdings" panose="05000000000000000000" pitchFamily="2" charset="2"/>
              <a:buChar char="q"/>
            </a:pPr>
            <a:r>
              <a:rPr lang="lv-LV" sz="1600" dirty="0">
                <a:effectLst/>
                <a:ea typeface="Calibri" panose="020F0502020204030204" pitchFamily="34" charset="0"/>
                <a:cs typeface="Times New Roman" panose="02020603050405020304" pitchFamily="18" charset="0"/>
              </a:rPr>
              <a:t> Plāna un SIVN vides pārskata projekta sabiedriskā apspriešana ir organizēta klātienē </a:t>
            </a:r>
            <a:r>
              <a:rPr lang="lv-LV" sz="1600" dirty="0"/>
              <a:t>Tukuma novada domē</a:t>
            </a:r>
            <a:r>
              <a:rPr lang="lv-LV" sz="1600" dirty="0">
                <a:effectLst/>
                <a:ea typeface="Calibri" panose="020F0502020204030204" pitchFamily="34" charset="0"/>
                <a:cs typeface="Times New Roman" panose="02020603050405020304" pitchFamily="18" charset="0"/>
              </a:rPr>
              <a:t>, vienlaikus interesentiem ir nodrošināta dalība arī tiešsaistē</a:t>
            </a:r>
            <a:endParaRPr lang="lv-LV" sz="1600" dirty="0"/>
          </a:p>
        </p:txBody>
      </p:sp>
    </p:spTree>
    <p:extLst>
      <p:ext uri="{BB962C8B-B14F-4D97-AF65-F5344CB8AC3E}">
        <p14:creationId xmlns:p14="http://schemas.microsoft.com/office/powerpoint/2010/main" val="187202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dirty="0">
                <a:ln>
                  <a:noFill/>
                </a:ln>
                <a:solidFill>
                  <a:schemeClr val="bg1"/>
                </a:solidFill>
                <a:effectLst/>
                <a:uLnTx/>
                <a:uFillTx/>
                <a:latin typeface="Calibri Light" panose="020F0302020204030204"/>
                <a:ea typeface="+mj-ea"/>
                <a:cs typeface="+mj-cs"/>
              </a:rPr>
              <a:t>Ziemeļkurzemes</a:t>
            </a: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 AAR teritorija un iedzīvotāji</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426721" y="1016000"/>
            <a:ext cx="8438146"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4</a:t>
            </a:fld>
            <a:endParaRPr lang="lv-LV" dirty="0"/>
          </a:p>
        </p:txBody>
      </p:sp>
      <p:pic>
        <p:nvPicPr>
          <p:cNvPr id="2" name="Picture 1">
            <a:extLst>
              <a:ext uri="{FF2B5EF4-FFF2-40B4-BE49-F238E27FC236}">
                <a16:creationId xmlns:a16="http://schemas.microsoft.com/office/drawing/2014/main" id="{CBBE9909-23B3-E892-1EE1-DA4F4E22E52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808" y="1334432"/>
            <a:ext cx="5731510" cy="4678045"/>
          </a:xfrm>
          <a:prstGeom prst="rect">
            <a:avLst/>
          </a:prstGeom>
          <a:noFill/>
          <a:ln>
            <a:noFill/>
          </a:ln>
        </p:spPr>
      </p:pic>
      <p:graphicFrame>
        <p:nvGraphicFramePr>
          <p:cNvPr id="11" name="Table 11">
            <a:extLst>
              <a:ext uri="{FF2B5EF4-FFF2-40B4-BE49-F238E27FC236}">
                <a16:creationId xmlns:a16="http://schemas.microsoft.com/office/drawing/2014/main" id="{5CF4F78D-462C-E84D-158D-F2C9573D3063}"/>
              </a:ext>
            </a:extLst>
          </p:cNvPr>
          <p:cNvGraphicFramePr>
            <a:graphicFrameLocks noGrp="1"/>
          </p:cNvGraphicFramePr>
          <p:nvPr>
            <p:extLst>
              <p:ext uri="{D42A27DB-BD31-4B8C-83A1-F6EECF244321}">
                <p14:modId xmlns:p14="http://schemas.microsoft.com/office/powerpoint/2010/main" val="636586931"/>
              </p:ext>
            </p:extLst>
          </p:nvPr>
        </p:nvGraphicFramePr>
        <p:xfrm>
          <a:off x="4969876" y="1016000"/>
          <a:ext cx="3747403" cy="3052508"/>
        </p:xfrm>
        <a:graphic>
          <a:graphicData uri="http://schemas.openxmlformats.org/drawingml/2006/table">
            <a:tbl>
              <a:tblPr firstRow="1" bandRow="1">
                <a:tableStyleId>{5C22544A-7EE6-4342-B048-85BDC9FD1C3A}</a:tableStyleId>
              </a:tblPr>
              <a:tblGrid>
                <a:gridCol w="1821143">
                  <a:extLst>
                    <a:ext uri="{9D8B030D-6E8A-4147-A177-3AD203B41FA5}">
                      <a16:colId xmlns:a16="http://schemas.microsoft.com/office/drawing/2014/main" val="2947998926"/>
                    </a:ext>
                  </a:extLst>
                </a:gridCol>
                <a:gridCol w="1926260">
                  <a:extLst>
                    <a:ext uri="{9D8B030D-6E8A-4147-A177-3AD203B41FA5}">
                      <a16:colId xmlns:a16="http://schemas.microsoft.com/office/drawing/2014/main" val="2564607659"/>
                    </a:ext>
                  </a:extLst>
                </a:gridCol>
              </a:tblGrid>
              <a:tr h="188708">
                <a:tc>
                  <a:txBody>
                    <a:bodyPr/>
                    <a:lstStyle/>
                    <a:p>
                      <a:pPr algn="just" fontAlgn="ctr"/>
                      <a:r>
                        <a:rPr lang="lv-LV" sz="1400" b="1" i="0" u="none" strike="noStrike" dirty="0">
                          <a:solidFill>
                            <a:schemeClr val="bg1"/>
                          </a:solidFill>
                          <a:effectLst/>
                          <a:latin typeface="Calibri" panose="020F0502020204030204" pitchFamily="34" charset="0"/>
                        </a:rPr>
                        <a:t>Pašvaldība </a:t>
                      </a:r>
                    </a:p>
                  </a:txBody>
                  <a:tcPr marL="9525" marR="9525" marT="9525" marB="0" anchor="ctr"/>
                </a:tc>
                <a:tc>
                  <a:txBody>
                    <a:bodyPr/>
                    <a:lstStyle/>
                    <a:p>
                      <a:pPr algn="ctr" fontAlgn="b"/>
                      <a:r>
                        <a:rPr lang="lv-LV" sz="1400" b="1" u="none" strike="noStrike" dirty="0">
                          <a:solidFill>
                            <a:schemeClr val="bg1"/>
                          </a:solidFill>
                          <a:effectLst/>
                        </a:rPr>
                        <a:t>Iedzīvotāju skaits</a:t>
                      </a:r>
                      <a:endParaRPr lang="lv-LV" sz="1400" b="1" i="0" u="none" strike="noStrike" dirty="0">
                        <a:solidFill>
                          <a:schemeClr val="bg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7028857"/>
                  </a:ext>
                </a:extLst>
              </a:tr>
              <a:tr h="378007">
                <a:tc>
                  <a:txBody>
                    <a:bodyPr/>
                    <a:lstStyle/>
                    <a:p>
                      <a:pPr marL="0" marR="0" algn="l">
                        <a:lnSpc>
                          <a:spcPct val="107000"/>
                        </a:lnSpc>
                        <a:spcBef>
                          <a:spcPts val="0"/>
                        </a:spcBef>
                        <a:spcAft>
                          <a:spcPts val="0"/>
                        </a:spcAft>
                      </a:pPr>
                      <a:r>
                        <a:rPr lang="lv-LV" sz="1400" b="0" dirty="0">
                          <a:solidFill>
                            <a:srgbClr val="404040"/>
                          </a:solidFill>
                          <a:effectLst/>
                          <a:latin typeface="+mn-lt"/>
                          <a:ea typeface="Times New Roman" panose="02020603050405020304" pitchFamily="18" charset="0"/>
                          <a:cs typeface="Calibri" panose="020F0502020204030204" pitchFamily="34" charset="0"/>
                        </a:rPr>
                        <a:t>Jūrmalas valstspilsētas pašvaldība</a:t>
                      </a:r>
                      <a:endParaRPr lang="lv-LV" sz="1200" b="0" dirty="0">
                        <a:solidFill>
                          <a:srgbClr val="404040"/>
                        </a:solidFill>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fontAlgn="ctr"/>
                      <a:r>
                        <a:rPr lang="lv-LV" sz="1400" b="0" i="0" u="none" strike="noStrike" dirty="0">
                          <a:solidFill>
                            <a:srgbClr val="404040"/>
                          </a:solidFill>
                          <a:effectLst/>
                          <a:latin typeface="+mn-lt"/>
                        </a:rPr>
                        <a:t>50561</a:t>
                      </a:r>
                    </a:p>
                  </a:txBody>
                  <a:tcPr marL="9525" marR="9525" marT="9525" marB="0" anchor="ctr"/>
                </a:tc>
                <a:extLst>
                  <a:ext uri="{0D108BD9-81ED-4DB2-BD59-A6C34878D82A}">
                    <a16:rowId xmlns:a16="http://schemas.microsoft.com/office/drawing/2014/main" val="262049120"/>
                  </a:ext>
                </a:extLst>
              </a:tr>
              <a:tr h="378007">
                <a:tc>
                  <a:txBody>
                    <a:bodyPr/>
                    <a:lstStyle/>
                    <a:p>
                      <a:pPr marL="0" marR="0" algn="l">
                        <a:lnSpc>
                          <a:spcPct val="107000"/>
                        </a:lnSpc>
                        <a:spcBef>
                          <a:spcPts val="0"/>
                        </a:spcBef>
                        <a:spcAft>
                          <a:spcPts val="0"/>
                        </a:spcAft>
                      </a:pPr>
                      <a:r>
                        <a:rPr lang="lv-LV" sz="1400" b="0" dirty="0">
                          <a:solidFill>
                            <a:srgbClr val="404040"/>
                          </a:solidFill>
                          <a:effectLst/>
                          <a:latin typeface="+mn-lt"/>
                          <a:ea typeface="Times New Roman" panose="02020603050405020304" pitchFamily="18" charset="0"/>
                          <a:cs typeface="Calibri" panose="020F0502020204030204" pitchFamily="34" charset="0"/>
                        </a:rPr>
                        <a:t>Ventspils valstspilsētas pašvaldība</a:t>
                      </a:r>
                      <a:endParaRPr lang="lv-LV" sz="1200" b="0" dirty="0">
                        <a:solidFill>
                          <a:srgbClr val="404040"/>
                        </a:solidFill>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fontAlgn="ctr"/>
                      <a:r>
                        <a:rPr lang="lv-LV" sz="1400" b="0" i="0" u="none" strike="noStrike" dirty="0">
                          <a:solidFill>
                            <a:srgbClr val="404040"/>
                          </a:solidFill>
                          <a:effectLst/>
                          <a:latin typeface="+mn-lt"/>
                        </a:rPr>
                        <a:t>32955</a:t>
                      </a:r>
                    </a:p>
                  </a:txBody>
                  <a:tcPr marL="9525" marR="9525" marT="9525" marB="0" anchor="ctr"/>
                </a:tc>
                <a:extLst>
                  <a:ext uri="{0D108BD9-81ED-4DB2-BD59-A6C34878D82A}">
                    <a16:rowId xmlns:a16="http://schemas.microsoft.com/office/drawing/2014/main" val="3017642463"/>
                  </a:ext>
                </a:extLst>
              </a:tr>
              <a:tr h="313975">
                <a:tc>
                  <a:txBody>
                    <a:bodyPr/>
                    <a:lstStyle/>
                    <a:p>
                      <a:pPr algn="l" fontAlgn="ctr"/>
                      <a:r>
                        <a:rPr lang="lv-LV" sz="1400" b="0" i="0" u="none" strike="noStrike" dirty="0">
                          <a:solidFill>
                            <a:srgbClr val="404040"/>
                          </a:solidFill>
                          <a:effectLst/>
                          <a:latin typeface="+mn-lt"/>
                        </a:rPr>
                        <a:t>Kuldīgas novada pašvaldība (daļa)</a:t>
                      </a:r>
                    </a:p>
                  </a:txBody>
                  <a:tcPr marL="9525" marR="9525" marT="9525" marB="0" anchor="ctr"/>
                </a:tc>
                <a:tc>
                  <a:txBody>
                    <a:bodyPr/>
                    <a:lstStyle/>
                    <a:p>
                      <a:pPr algn="ctr" fontAlgn="ctr"/>
                      <a:r>
                        <a:rPr lang="lv-LV" sz="1400" b="0" i="0" u="none" strike="noStrike" dirty="0">
                          <a:solidFill>
                            <a:srgbClr val="404040"/>
                          </a:solidFill>
                          <a:effectLst/>
                          <a:latin typeface="+mn-lt"/>
                        </a:rPr>
                        <a:t>22946</a:t>
                      </a:r>
                    </a:p>
                  </a:txBody>
                  <a:tcPr marL="9525" marR="9525" marT="9525" marB="0" anchor="ctr"/>
                </a:tc>
                <a:extLst>
                  <a:ext uri="{0D108BD9-81ED-4DB2-BD59-A6C34878D82A}">
                    <a16:rowId xmlns:a16="http://schemas.microsoft.com/office/drawing/2014/main" val="3173709034"/>
                  </a:ext>
                </a:extLst>
              </a:tr>
              <a:tr h="313975">
                <a:tc>
                  <a:txBody>
                    <a:bodyPr/>
                    <a:lstStyle/>
                    <a:p>
                      <a:pPr algn="l" fontAlgn="ctr"/>
                      <a:r>
                        <a:rPr lang="lv-LV" sz="1400" b="0" i="0" u="none" strike="noStrike" dirty="0">
                          <a:solidFill>
                            <a:srgbClr val="404040"/>
                          </a:solidFill>
                          <a:effectLst/>
                          <a:latin typeface="+mn-lt"/>
                        </a:rPr>
                        <a:t>Talsu novada </a:t>
                      </a:r>
                      <a:r>
                        <a:rPr lang="lv-LV" sz="1400" b="0" dirty="0">
                          <a:solidFill>
                            <a:srgbClr val="404040"/>
                          </a:solidFill>
                          <a:effectLst/>
                          <a:latin typeface="+mn-lt"/>
                          <a:ea typeface="Times New Roman" panose="02020603050405020304" pitchFamily="18" charset="0"/>
                          <a:cs typeface="Calibri" panose="020F0502020204030204" pitchFamily="34" charset="0"/>
                        </a:rPr>
                        <a:t>pašvaldība</a:t>
                      </a:r>
                      <a:endParaRPr lang="lv-LV" sz="1400" b="0" i="0" u="none" strike="noStrike" dirty="0">
                        <a:solidFill>
                          <a:srgbClr val="404040"/>
                        </a:solidFill>
                        <a:effectLst/>
                        <a:latin typeface="+mn-lt"/>
                      </a:endParaRPr>
                    </a:p>
                  </a:txBody>
                  <a:tcPr marL="9525" marR="9525" marT="9525" marB="0" anchor="ctr"/>
                </a:tc>
                <a:tc>
                  <a:txBody>
                    <a:bodyPr/>
                    <a:lstStyle/>
                    <a:p>
                      <a:pPr algn="ctr" fontAlgn="ctr"/>
                      <a:r>
                        <a:rPr lang="lv-LV" sz="1400" b="0" kern="1200" dirty="0">
                          <a:solidFill>
                            <a:srgbClr val="404040"/>
                          </a:solidFill>
                          <a:effectLst/>
                          <a:latin typeface="+mn-lt"/>
                          <a:ea typeface="+mn-ea"/>
                          <a:cs typeface="+mn-cs"/>
                        </a:rPr>
                        <a:t>35194</a:t>
                      </a:r>
                      <a:endParaRPr lang="lv-LV" sz="1400" b="0" i="0" u="none" strike="noStrike" dirty="0">
                        <a:solidFill>
                          <a:srgbClr val="404040"/>
                        </a:solidFill>
                        <a:effectLst/>
                        <a:latin typeface="+mn-lt"/>
                      </a:endParaRPr>
                    </a:p>
                  </a:txBody>
                  <a:tcPr marL="9525" marR="9525" marT="9525" marB="0" anchor="ctr"/>
                </a:tc>
                <a:extLst>
                  <a:ext uri="{0D108BD9-81ED-4DB2-BD59-A6C34878D82A}">
                    <a16:rowId xmlns:a16="http://schemas.microsoft.com/office/drawing/2014/main" val="451445758"/>
                  </a:ext>
                </a:extLst>
              </a:tr>
              <a:tr h="313975">
                <a:tc>
                  <a:txBody>
                    <a:bodyPr/>
                    <a:lstStyle/>
                    <a:p>
                      <a:pPr algn="l" fontAlgn="ctr"/>
                      <a:r>
                        <a:rPr lang="lv-LV" sz="1400" b="0" i="0" u="none" strike="noStrike" dirty="0">
                          <a:solidFill>
                            <a:srgbClr val="404040"/>
                          </a:solidFill>
                          <a:effectLst/>
                          <a:latin typeface="+mn-lt"/>
                        </a:rPr>
                        <a:t>Tukuma novada </a:t>
                      </a:r>
                      <a:r>
                        <a:rPr lang="lv-LV" sz="1400" b="0" dirty="0">
                          <a:solidFill>
                            <a:srgbClr val="404040"/>
                          </a:solidFill>
                          <a:effectLst/>
                          <a:latin typeface="+mn-lt"/>
                          <a:ea typeface="Times New Roman" panose="02020603050405020304" pitchFamily="18" charset="0"/>
                          <a:cs typeface="Calibri" panose="020F0502020204030204" pitchFamily="34" charset="0"/>
                        </a:rPr>
                        <a:t>pašvaldība</a:t>
                      </a:r>
                      <a:endParaRPr lang="lv-LV" sz="1400" b="0" i="0" u="none" strike="noStrike" dirty="0">
                        <a:solidFill>
                          <a:srgbClr val="404040"/>
                        </a:solidFill>
                        <a:effectLst/>
                        <a:latin typeface="+mn-lt"/>
                      </a:endParaRPr>
                    </a:p>
                  </a:txBody>
                  <a:tcPr marL="9525" marR="9525" marT="9525" marB="0" anchor="ctr"/>
                </a:tc>
                <a:tc>
                  <a:txBody>
                    <a:bodyPr/>
                    <a:lstStyle/>
                    <a:p>
                      <a:pPr algn="ctr" fontAlgn="ctr"/>
                      <a:r>
                        <a:rPr lang="lv-LV" sz="1400" b="0" i="0" u="none" strike="noStrike" dirty="0">
                          <a:solidFill>
                            <a:srgbClr val="404040"/>
                          </a:solidFill>
                          <a:effectLst/>
                          <a:latin typeface="+mn-lt"/>
                        </a:rPr>
                        <a:t>43901</a:t>
                      </a:r>
                    </a:p>
                  </a:txBody>
                  <a:tcPr marL="9525" marR="9525" marT="9525" marB="0" anchor="ctr"/>
                </a:tc>
                <a:extLst>
                  <a:ext uri="{0D108BD9-81ED-4DB2-BD59-A6C34878D82A}">
                    <a16:rowId xmlns:a16="http://schemas.microsoft.com/office/drawing/2014/main" val="3824515613"/>
                  </a:ext>
                </a:extLst>
              </a:tr>
              <a:tr h="255861">
                <a:tc>
                  <a:txBody>
                    <a:bodyPr/>
                    <a:lstStyle/>
                    <a:p>
                      <a:pPr algn="l" fontAlgn="ctr"/>
                      <a:r>
                        <a:rPr lang="lv-LV" sz="1400" b="0" kern="1200" dirty="0">
                          <a:solidFill>
                            <a:srgbClr val="404040"/>
                          </a:solidFill>
                          <a:effectLst/>
                          <a:latin typeface="+mn-lt"/>
                          <a:ea typeface="+mn-ea"/>
                          <a:cs typeface="+mn-cs"/>
                        </a:rPr>
                        <a:t>Ventspils novada </a:t>
                      </a:r>
                      <a:r>
                        <a:rPr lang="lv-LV" sz="1400" b="0" dirty="0">
                          <a:solidFill>
                            <a:srgbClr val="404040"/>
                          </a:solidFill>
                          <a:effectLst/>
                          <a:latin typeface="+mn-lt"/>
                          <a:ea typeface="Times New Roman" panose="02020603050405020304" pitchFamily="18" charset="0"/>
                          <a:cs typeface="Calibri" panose="020F0502020204030204" pitchFamily="34" charset="0"/>
                        </a:rPr>
                        <a:t>pašvaldība</a:t>
                      </a:r>
                      <a:endParaRPr lang="lv-LV" sz="1400" b="0" i="0" u="none" strike="noStrike" dirty="0">
                        <a:solidFill>
                          <a:srgbClr val="404040"/>
                        </a:solidFill>
                        <a:effectLst/>
                        <a:latin typeface="+mn-lt"/>
                      </a:endParaRPr>
                    </a:p>
                  </a:txBody>
                  <a:tcPr marL="9525" marR="9525" marT="9525" marB="0" anchor="ctr"/>
                </a:tc>
                <a:tc>
                  <a:txBody>
                    <a:bodyPr/>
                    <a:lstStyle/>
                    <a:p>
                      <a:pPr marL="0" marR="0" algn="ctr">
                        <a:lnSpc>
                          <a:spcPct val="107000"/>
                        </a:lnSpc>
                        <a:spcBef>
                          <a:spcPts val="0"/>
                        </a:spcBef>
                        <a:spcAft>
                          <a:spcPts val="0"/>
                        </a:spcAft>
                      </a:pPr>
                      <a:r>
                        <a:rPr lang="lv-LV" sz="1400" b="0" dirty="0">
                          <a:solidFill>
                            <a:srgbClr val="404040"/>
                          </a:solidFill>
                          <a:effectLst/>
                          <a:latin typeface="+mn-lt"/>
                          <a:ea typeface="Times New Roman" panose="02020603050405020304" pitchFamily="18" charset="0"/>
                          <a:cs typeface="Calibri" panose="020F0502020204030204" pitchFamily="34" charset="0"/>
                        </a:rPr>
                        <a:t>10671</a:t>
                      </a:r>
                      <a:endParaRPr lang="lv-LV" sz="1400" b="0" dirty="0">
                        <a:solidFill>
                          <a:srgbClr val="404040"/>
                        </a:solidFill>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32646674"/>
                  </a:ext>
                </a:extLst>
              </a:tr>
              <a:tr h="313975">
                <a:tc>
                  <a:txBody>
                    <a:bodyPr/>
                    <a:lstStyle/>
                    <a:p>
                      <a:r>
                        <a:rPr lang="lv-LV" b="1" dirty="0">
                          <a:solidFill>
                            <a:srgbClr val="404040"/>
                          </a:solidFill>
                          <a:latin typeface="+mn-lt"/>
                        </a:rPr>
                        <a:t>KOPĀ</a:t>
                      </a:r>
                    </a:p>
                  </a:txBody>
                  <a:tcPr marL="9525" marR="9525" marT="9525" marB="0" anchor="ctr"/>
                </a:tc>
                <a:tc>
                  <a:txBody>
                    <a:bodyPr/>
                    <a:lstStyle/>
                    <a:p>
                      <a:pPr algn="ctr" fontAlgn="b"/>
                      <a:r>
                        <a:rPr lang="lv-LV" sz="1400" b="1" i="0" u="none" strike="noStrike" dirty="0">
                          <a:solidFill>
                            <a:srgbClr val="404040"/>
                          </a:solidFill>
                          <a:effectLst/>
                          <a:latin typeface="+mn-lt"/>
                        </a:rPr>
                        <a:t>196228</a:t>
                      </a:r>
                    </a:p>
                  </a:txBody>
                  <a:tcPr marL="9525" marR="9525" marT="9525" marB="0" anchor="b"/>
                </a:tc>
                <a:extLst>
                  <a:ext uri="{0D108BD9-81ED-4DB2-BD59-A6C34878D82A}">
                    <a16:rowId xmlns:a16="http://schemas.microsoft.com/office/drawing/2014/main" val="1169681842"/>
                  </a:ext>
                </a:extLst>
              </a:tr>
            </a:tbl>
          </a:graphicData>
        </a:graphic>
      </p:graphicFrame>
    </p:spTree>
    <p:extLst>
      <p:ext uri="{BB962C8B-B14F-4D97-AF65-F5344CB8AC3E}">
        <p14:creationId xmlns:p14="http://schemas.microsoft.com/office/powerpoint/2010/main" val="3425828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Apsaimniekotie sadzīves atkritumu apjomi</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5</a:t>
            </a:fld>
            <a:endParaRPr lang="lv-LV" dirty="0"/>
          </a:p>
        </p:txBody>
      </p:sp>
      <p:graphicFrame>
        <p:nvGraphicFramePr>
          <p:cNvPr id="2" name="Chart 1">
            <a:extLst>
              <a:ext uri="{FF2B5EF4-FFF2-40B4-BE49-F238E27FC236}">
                <a16:creationId xmlns:a16="http://schemas.microsoft.com/office/drawing/2014/main" id="{5151746B-FCCA-4205-83D0-17D6B72D914E}"/>
              </a:ext>
            </a:extLst>
          </p:cNvPr>
          <p:cNvGraphicFramePr>
            <a:graphicFrameLocks/>
          </p:cNvGraphicFramePr>
          <p:nvPr>
            <p:extLst>
              <p:ext uri="{D42A27DB-BD31-4B8C-83A1-F6EECF244321}">
                <p14:modId xmlns:p14="http://schemas.microsoft.com/office/powerpoint/2010/main" val="517729758"/>
              </p:ext>
            </p:extLst>
          </p:nvPr>
        </p:nvGraphicFramePr>
        <p:xfrm>
          <a:off x="426721" y="935058"/>
          <a:ext cx="8207140" cy="381019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03B4FB6-5CA0-A80B-F17B-F895190B9CD8}"/>
              </a:ext>
            </a:extLst>
          </p:cNvPr>
          <p:cNvSpPr txBox="1"/>
          <p:nvPr/>
        </p:nvSpPr>
        <p:spPr>
          <a:xfrm>
            <a:off x="510139" y="4784169"/>
            <a:ext cx="8207140" cy="984885"/>
          </a:xfrm>
          <a:prstGeom prst="rect">
            <a:avLst/>
          </a:prstGeom>
          <a:solidFill>
            <a:schemeClr val="bg1">
              <a:lumMod val="75000"/>
              <a:lumOff val="25000"/>
            </a:schemeClr>
          </a:solidFill>
        </p:spPr>
        <p:txBody>
          <a:bodyPr wrap="square">
            <a:spAutoFit/>
          </a:bodyPr>
          <a:lstStyle/>
          <a:p>
            <a:pPr>
              <a:lnSpc>
                <a:spcPct val="100000"/>
              </a:lnSpc>
              <a:spcBef>
                <a:spcPts val="0"/>
              </a:spcBef>
              <a:spcAft>
                <a:spcPts val="600"/>
              </a:spcAft>
              <a:buFont typeface="Wingdings" panose="05000000000000000000" pitchFamily="2" charset="2"/>
              <a:buChar char="q"/>
            </a:pPr>
            <a:r>
              <a:rPr lang="lv-LV" sz="1600" dirty="0">
                <a:effectLst/>
                <a:latin typeface="Calibri" panose="020F0502020204030204" pitchFamily="34" charset="0"/>
                <a:ea typeface="Calibri" panose="020F0502020204030204" pitchFamily="34" charset="0"/>
                <a:cs typeface="Arial" panose="020B0604020202020204" pitchFamily="34" charset="0"/>
              </a:rPr>
              <a:t> 2021. gadā apsaimniekotais kopējais atkritumu daudzums ~  70,2 tūkst. tonnu</a:t>
            </a:r>
          </a:p>
          <a:p>
            <a:pPr>
              <a:lnSpc>
                <a:spcPct val="100000"/>
              </a:lnSpc>
              <a:spcBef>
                <a:spcPts val="0"/>
              </a:spcBef>
              <a:spcAft>
                <a:spcPts val="600"/>
              </a:spcAft>
              <a:buFont typeface="Wingdings" panose="05000000000000000000" pitchFamily="2" charset="2"/>
              <a:buChar char="q"/>
            </a:pPr>
            <a:r>
              <a:rPr lang="lv-LV" sz="1600" dirty="0">
                <a:latin typeface="Calibri" panose="020F0502020204030204" pitchFamily="34" charset="0"/>
                <a:ea typeface="Calibri" panose="020F0502020204030204" pitchFamily="34" charset="0"/>
                <a:cs typeface="Arial" panose="020B0604020202020204" pitchFamily="34" charset="0"/>
              </a:rPr>
              <a:t> t.sk. dalīti savāktie sadzīves atkritumi 7,2 tūkst. tonnu</a:t>
            </a:r>
          </a:p>
          <a:p>
            <a:pPr>
              <a:lnSpc>
                <a:spcPct val="100000"/>
              </a:lnSpc>
              <a:spcBef>
                <a:spcPts val="0"/>
              </a:spcBef>
              <a:spcAft>
                <a:spcPts val="600"/>
              </a:spcAft>
              <a:buFont typeface="Wingdings" panose="05000000000000000000" pitchFamily="2" charset="2"/>
              <a:buChar char="q"/>
            </a:pPr>
            <a:r>
              <a:rPr lang="lv-LV" sz="1600" dirty="0">
                <a:latin typeface="Calibri" panose="020F0502020204030204" pitchFamily="34" charset="0"/>
                <a:ea typeface="Calibri" panose="020F0502020204030204" pitchFamily="34" charset="0"/>
                <a:cs typeface="Arial" panose="020B0604020202020204" pitchFamily="34" charset="0"/>
              </a:rPr>
              <a:t> Nešķirotu sadzīves atkritumu īpatsvars ~72%</a:t>
            </a:r>
          </a:p>
        </p:txBody>
      </p:sp>
      <p:graphicFrame>
        <p:nvGraphicFramePr>
          <p:cNvPr id="6" name="Chart 5">
            <a:extLst>
              <a:ext uri="{FF2B5EF4-FFF2-40B4-BE49-F238E27FC236}">
                <a16:creationId xmlns:a16="http://schemas.microsoft.com/office/drawing/2014/main" id="{B8A9A90F-D434-1B2A-0F2A-B7C257B390F5}"/>
              </a:ext>
            </a:extLst>
          </p:cNvPr>
          <p:cNvGraphicFramePr/>
          <p:nvPr>
            <p:extLst>
              <p:ext uri="{D42A27DB-BD31-4B8C-83A1-F6EECF244321}">
                <p14:modId xmlns:p14="http://schemas.microsoft.com/office/powerpoint/2010/main" val="3710794583"/>
              </p:ext>
            </p:extLst>
          </p:nvPr>
        </p:nvGraphicFramePr>
        <p:xfrm>
          <a:off x="822959" y="1158172"/>
          <a:ext cx="6606541" cy="34662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83749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Sistēmas raksturojums – galvenie indikatori</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6</a:t>
            </a:fld>
            <a:endParaRPr lang="lv-LV" dirty="0"/>
          </a:p>
        </p:txBody>
      </p:sp>
      <p:graphicFrame>
        <p:nvGraphicFramePr>
          <p:cNvPr id="2" name="Table 1">
            <a:extLst>
              <a:ext uri="{FF2B5EF4-FFF2-40B4-BE49-F238E27FC236}">
                <a16:creationId xmlns:a16="http://schemas.microsoft.com/office/drawing/2014/main" id="{0FDC641B-3399-943E-FE24-EFC784D42818}"/>
              </a:ext>
            </a:extLst>
          </p:cNvPr>
          <p:cNvGraphicFramePr>
            <a:graphicFrameLocks noGrp="1"/>
          </p:cNvGraphicFramePr>
          <p:nvPr>
            <p:extLst>
              <p:ext uri="{D42A27DB-BD31-4B8C-83A1-F6EECF244321}">
                <p14:modId xmlns:p14="http://schemas.microsoft.com/office/powerpoint/2010/main" val="1404221332"/>
              </p:ext>
            </p:extLst>
          </p:nvPr>
        </p:nvGraphicFramePr>
        <p:xfrm>
          <a:off x="472357" y="1633191"/>
          <a:ext cx="7937006" cy="2970056"/>
        </p:xfrm>
        <a:graphic>
          <a:graphicData uri="http://schemas.openxmlformats.org/drawingml/2006/table">
            <a:tbl>
              <a:tblPr firstRow="1" firstCol="1" bandRow="1">
                <a:tableStyleId>{5C22544A-7EE6-4342-B048-85BDC9FD1C3A}</a:tableStyleId>
              </a:tblPr>
              <a:tblGrid>
                <a:gridCol w="1604921">
                  <a:extLst>
                    <a:ext uri="{9D8B030D-6E8A-4147-A177-3AD203B41FA5}">
                      <a16:colId xmlns:a16="http://schemas.microsoft.com/office/drawing/2014/main" val="2969844191"/>
                    </a:ext>
                  </a:extLst>
                </a:gridCol>
                <a:gridCol w="1417623">
                  <a:extLst>
                    <a:ext uri="{9D8B030D-6E8A-4147-A177-3AD203B41FA5}">
                      <a16:colId xmlns:a16="http://schemas.microsoft.com/office/drawing/2014/main" val="3133638284"/>
                    </a:ext>
                  </a:extLst>
                </a:gridCol>
                <a:gridCol w="1638692">
                  <a:extLst>
                    <a:ext uri="{9D8B030D-6E8A-4147-A177-3AD203B41FA5}">
                      <a16:colId xmlns:a16="http://schemas.microsoft.com/office/drawing/2014/main" val="4290383550"/>
                    </a:ext>
                  </a:extLst>
                </a:gridCol>
                <a:gridCol w="1638692">
                  <a:extLst>
                    <a:ext uri="{9D8B030D-6E8A-4147-A177-3AD203B41FA5}">
                      <a16:colId xmlns:a16="http://schemas.microsoft.com/office/drawing/2014/main" val="137885244"/>
                    </a:ext>
                  </a:extLst>
                </a:gridCol>
                <a:gridCol w="1637078">
                  <a:extLst>
                    <a:ext uri="{9D8B030D-6E8A-4147-A177-3AD203B41FA5}">
                      <a16:colId xmlns:a16="http://schemas.microsoft.com/office/drawing/2014/main" val="1695872730"/>
                    </a:ext>
                  </a:extLst>
                </a:gridCol>
              </a:tblGrid>
              <a:tr h="1146947">
                <a:tc>
                  <a:txBody>
                    <a:bodyPr/>
                    <a:lstStyle/>
                    <a:p>
                      <a:pPr marL="0" marR="0" algn="l">
                        <a:lnSpc>
                          <a:spcPct val="107000"/>
                        </a:lnSpc>
                        <a:spcBef>
                          <a:spcPts val="0"/>
                        </a:spcBef>
                        <a:spcAft>
                          <a:spcPts val="0"/>
                        </a:spcAft>
                      </a:pPr>
                      <a:r>
                        <a:rPr lang="lv-LV" sz="1800" b="1" dirty="0">
                          <a:solidFill>
                            <a:schemeClr val="tx1">
                              <a:lumMod val="95000"/>
                            </a:schemeClr>
                          </a:solidFill>
                          <a:effectLst/>
                        </a:rPr>
                        <a:t>Pašvaldība</a:t>
                      </a:r>
                      <a:endParaRPr lang="lv-LV" sz="2400" dirty="0">
                        <a:solidFill>
                          <a:schemeClr val="tx1">
                            <a:lumMod val="9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a:lnSpc>
                          <a:spcPct val="107000"/>
                        </a:lnSpc>
                        <a:spcBef>
                          <a:spcPts val="0"/>
                        </a:spcBef>
                        <a:spcAft>
                          <a:spcPts val="0"/>
                        </a:spcAft>
                      </a:pPr>
                      <a:r>
                        <a:rPr lang="lv-LV" sz="1600" b="1" dirty="0">
                          <a:solidFill>
                            <a:schemeClr val="tx1">
                              <a:lumMod val="95000"/>
                            </a:schemeClr>
                          </a:solidFill>
                          <a:effectLst/>
                        </a:rPr>
                        <a:t>Sadzīves atkritumi kopā</a:t>
                      </a:r>
                      <a:r>
                        <a:rPr lang="lv-LV" sz="1600" dirty="0">
                          <a:solidFill>
                            <a:schemeClr val="tx1">
                              <a:lumMod val="95000"/>
                            </a:schemeClr>
                          </a:solidFill>
                          <a:effectLst/>
                        </a:rPr>
                        <a:t> </a:t>
                      </a:r>
                      <a:r>
                        <a:rPr lang="lv-LV" sz="1600" b="1" dirty="0">
                          <a:solidFill>
                            <a:schemeClr val="tx1">
                              <a:lumMod val="95000"/>
                            </a:schemeClr>
                          </a:solidFill>
                          <a:effectLst/>
                        </a:rPr>
                        <a:t>t/gadā</a:t>
                      </a:r>
                      <a:endParaRPr lang="lv-LV" sz="2000" dirty="0">
                        <a:solidFill>
                          <a:schemeClr val="tx1">
                            <a:lumMod val="9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a:lnSpc>
                          <a:spcPct val="107000"/>
                        </a:lnSpc>
                        <a:spcBef>
                          <a:spcPts val="0"/>
                        </a:spcBef>
                        <a:spcAft>
                          <a:spcPts val="0"/>
                        </a:spcAft>
                      </a:pPr>
                      <a:r>
                        <a:rPr lang="lv-LV" sz="1600" b="1" dirty="0">
                          <a:solidFill>
                            <a:schemeClr val="tx1">
                              <a:lumMod val="95000"/>
                            </a:schemeClr>
                          </a:solidFill>
                          <a:effectLst/>
                        </a:rPr>
                        <a:t>t.sk. dalīti savāktie sadzīves atkritumi t/gadā</a:t>
                      </a:r>
                      <a:endParaRPr lang="lv-LV" sz="2000" dirty="0">
                        <a:solidFill>
                          <a:schemeClr val="tx1">
                            <a:lumMod val="9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lv-LV" sz="1600" b="1" i="0" u="none" strike="noStrike" kern="1200" cap="none" spc="0" normalizeH="0" baseline="0" noProof="0" dirty="0">
                          <a:ln>
                            <a:noFill/>
                          </a:ln>
                          <a:solidFill>
                            <a:prstClr val="white"/>
                          </a:solidFill>
                          <a:effectLst/>
                          <a:uLnTx/>
                          <a:uFillTx/>
                          <a:latin typeface="+mn-lt"/>
                          <a:ea typeface="+mn-ea"/>
                          <a:cs typeface="+mn-cs"/>
                        </a:rPr>
                        <a:t>Nešķiroti un dalīti savāktie sadzīves atkritumi (kopā) t/iedz./gadā</a:t>
                      </a:r>
                      <a:endParaRPr kumimoji="0" lang="lv-LV" sz="16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lv-LV" sz="1600" b="1" i="0" u="none" strike="noStrike" kern="1200" cap="none" spc="0" normalizeH="0" baseline="0" noProof="0" dirty="0">
                          <a:ln>
                            <a:noFill/>
                          </a:ln>
                          <a:solidFill>
                            <a:prstClr val="white"/>
                          </a:solidFill>
                          <a:effectLst/>
                          <a:uLnTx/>
                          <a:uFillTx/>
                          <a:latin typeface="+mn-lt"/>
                          <a:ea typeface="+mn-ea"/>
                          <a:cs typeface="+mn-cs"/>
                        </a:rPr>
                        <a:t>Sadzīves atkritumu dalītā vākšana % (pret NSA)</a:t>
                      </a:r>
                      <a:endParaRPr kumimoji="0" lang="lv-LV" sz="16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11876280"/>
                  </a:ext>
                </a:extLst>
              </a:tr>
              <a:tr h="184150">
                <a:tc>
                  <a:txBody>
                    <a:bodyPr/>
                    <a:lstStyle/>
                    <a:p>
                      <a:pPr marL="0" marR="0" algn="just">
                        <a:lnSpc>
                          <a:spcPct val="107000"/>
                        </a:lnSpc>
                        <a:spcBef>
                          <a:spcPts val="0"/>
                        </a:spcBef>
                        <a:spcAft>
                          <a:spcPts val="0"/>
                        </a:spcAft>
                      </a:pPr>
                      <a:r>
                        <a:rPr lang="lv-LV" sz="1600" b="0" i="0" dirty="0">
                          <a:solidFill>
                            <a:srgbClr val="404040"/>
                          </a:solidFill>
                          <a:effectLst/>
                        </a:rPr>
                        <a:t>Ventspils </a:t>
                      </a:r>
                      <a:endParaRPr lang="lv-LV" sz="1400" b="0" i="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17 865</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a:solidFill>
                            <a:srgbClr val="404040"/>
                          </a:solidFill>
                          <a:effectLst/>
                        </a:rPr>
                        <a:t>1 066</a:t>
                      </a:r>
                      <a:endParaRPr lang="lv-LV" sz="16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a:solidFill>
                            <a:srgbClr val="404040"/>
                          </a:solidFill>
                          <a:effectLst/>
                        </a:rPr>
                        <a:t>0.54</a:t>
                      </a:r>
                      <a:endParaRPr lang="lv-LV" sz="16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a:solidFill>
                            <a:srgbClr val="404040"/>
                          </a:solidFill>
                          <a:effectLst/>
                        </a:rPr>
                        <a:t>6%</a:t>
                      </a:r>
                      <a:endParaRPr lang="lv-LV" sz="16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11532813"/>
                  </a:ext>
                </a:extLst>
              </a:tr>
              <a:tr h="184150">
                <a:tc>
                  <a:txBody>
                    <a:bodyPr/>
                    <a:lstStyle/>
                    <a:p>
                      <a:pPr marL="0" marR="0" algn="just">
                        <a:lnSpc>
                          <a:spcPct val="107000"/>
                        </a:lnSpc>
                        <a:spcBef>
                          <a:spcPts val="0"/>
                        </a:spcBef>
                        <a:spcAft>
                          <a:spcPts val="0"/>
                        </a:spcAft>
                      </a:pPr>
                      <a:r>
                        <a:rPr lang="lv-LV" sz="1600" b="0" i="0" dirty="0">
                          <a:solidFill>
                            <a:srgbClr val="404040"/>
                          </a:solidFill>
                          <a:effectLst/>
                        </a:rPr>
                        <a:t>Ventspils novads</a:t>
                      </a:r>
                      <a:endParaRPr lang="lv-LV" sz="1400" b="0" i="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2 208</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92</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a:solidFill>
                            <a:srgbClr val="404040"/>
                          </a:solidFill>
                          <a:effectLst/>
                        </a:rPr>
                        <a:t>0.21</a:t>
                      </a:r>
                      <a:endParaRPr lang="lv-LV" sz="16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a:solidFill>
                            <a:srgbClr val="404040"/>
                          </a:solidFill>
                          <a:effectLst/>
                        </a:rPr>
                        <a:t>4%</a:t>
                      </a:r>
                      <a:endParaRPr lang="lv-LV" sz="16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7725508"/>
                  </a:ext>
                </a:extLst>
              </a:tr>
              <a:tr h="184150">
                <a:tc>
                  <a:txBody>
                    <a:bodyPr/>
                    <a:lstStyle/>
                    <a:p>
                      <a:pPr marL="0" marR="0" algn="just">
                        <a:lnSpc>
                          <a:spcPct val="107000"/>
                        </a:lnSpc>
                        <a:spcBef>
                          <a:spcPts val="0"/>
                        </a:spcBef>
                        <a:spcAft>
                          <a:spcPts val="0"/>
                        </a:spcAft>
                      </a:pPr>
                      <a:r>
                        <a:rPr lang="lv-LV" sz="1600" b="0" i="0" dirty="0">
                          <a:solidFill>
                            <a:srgbClr val="404040"/>
                          </a:solidFill>
                          <a:effectLst/>
                        </a:rPr>
                        <a:t>Kuldīgas novads</a:t>
                      </a:r>
                      <a:endParaRPr lang="lv-LV" sz="1400" b="0" i="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5 022</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482</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0.22</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a:solidFill>
                            <a:srgbClr val="404040"/>
                          </a:solidFill>
                          <a:effectLst/>
                        </a:rPr>
                        <a:t>10%</a:t>
                      </a:r>
                      <a:endParaRPr lang="lv-LV" sz="16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7626674"/>
                  </a:ext>
                </a:extLst>
              </a:tr>
              <a:tr h="184150">
                <a:tc>
                  <a:txBody>
                    <a:bodyPr/>
                    <a:lstStyle/>
                    <a:p>
                      <a:pPr marL="0" marR="0" algn="just">
                        <a:lnSpc>
                          <a:spcPct val="107000"/>
                        </a:lnSpc>
                        <a:spcBef>
                          <a:spcPts val="0"/>
                        </a:spcBef>
                        <a:spcAft>
                          <a:spcPts val="0"/>
                        </a:spcAft>
                      </a:pPr>
                      <a:r>
                        <a:rPr lang="lv-LV" sz="1600" b="0" i="0" dirty="0">
                          <a:solidFill>
                            <a:srgbClr val="404040"/>
                          </a:solidFill>
                          <a:effectLst/>
                        </a:rPr>
                        <a:t>Jūrmala</a:t>
                      </a:r>
                      <a:endParaRPr lang="lv-LV" sz="1400" b="0" i="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a:solidFill>
                            <a:srgbClr val="404040"/>
                          </a:solidFill>
                          <a:effectLst/>
                        </a:rPr>
                        <a:t>21 045</a:t>
                      </a:r>
                      <a:endParaRPr lang="lv-LV" sz="16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2 112</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0.42</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10%</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5739280"/>
                  </a:ext>
                </a:extLst>
              </a:tr>
              <a:tr h="184150">
                <a:tc>
                  <a:txBody>
                    <a:bodyPr/>
                    <a:lstStyle/>
                    <a:p>
                      <a:pPr marL="0" marR="0" algn="just">
                        <a:lnSpc>
                          <a:spcPct val="107000"/>
                        </a:lnSpc>
                        <a:spcBef>
                          <a:spcPts val="0"/>
                        </a:spcBef>
                        <a:spcAft>
                          <a:spcPts val="0"/>
                        </a:spcAft>
                      </a:pPr>
                      <a:r>
                        <a:rPr lang="lv-LV" sz="1600" b="0" i="0" dirty="0">
                          <a:solidFill>
                            <a:srgbClr val="404040"/>
                          </a:solidFill>
                          <a:effectLst/>
                        </a:rPr>
                        <a:t>Talsu novads</a:t>
                      </a:r>
                      <a:endParaRPr lang="lv-LV" sz="1400" b="0" i="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11 245</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a:solidFill>
                            <a:srgbClr val="404040"/>
                          </a:solidFill>
                          <a:effectLst/>
                        </a:rPr>
                        <a:t>1 453</a:t>
                      </a:r>
                      <a:endParaRPr lang="lv-LV" sz="16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0.32</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13%</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49544046"/>
                  </a:ext>
                </a:extLst>
              </a:tr>
              <a:tr h="184150">
                <a:tc>
                  <a:txBody>
                    <a:bodyPr/>
                    <a:lstStyle/>
                    <a:p>
                      <a:pPr marL="0" marR="0" algn="just">
                        <a:lnSpc>
                          <a:spcPct val="107000"/>
                        </a:lnSpc>
                        <a:spcBef>
                          <a:spcPts val="0"/>
                        </a:spcBef>
                        <a:spcAft>
                          <a:spcPts val="0"/>
                        </a:spcAft>
                      </a:pPr>
                      <a:r>
                        <a:rPr lang="lv-LV" sz="1600" b="0" i="0" dirty="0">
                          <a:solidFill>
                            <a:srgbClr val="404040"/>
                          </a:solidFill>
                          <a:effectLst/>
                        </a:rPr>
                        <a:t>Tukuma novads</a:t>
                      </a:r>
                      <a:endParaRPr lang="lv-LV" sz="1400" b="0" i="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12 767</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a:solidFill>
                            <a:srgbClr val="404040"/>
                          </a:solidFill>
                          <a:effectLst/>
                        </a:rPr>
                        <a:t>1 969</a:t>
                      </a:r>
                      <a:endParaRPr lang="lv-LV" sz="16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a:solidFill>
                            <a:srgbClr val="404040"/>
                          </a:solidFill>
                          <a:effectLst/>
                        </a:rPr>
                        <a:t>0.29</a:t>
                      </a:r>
                      <a:endParaRPr lang="lv-LV" sz="16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15%</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13292111"/>
                  </a:ext>
                </a:extLst>
              </a:tr>
              <a:tr h="327303">
                <a:tc>
                  <a:txBody>
                    <a:bodyPr/>
                    <a:lstStyle/>
                    <a:p>
                      <a:pPr marL="0" marR="0" algn="just">
                        <a:lnSpc>
                          <a:spcPct val="107000"/>
                        </a:lnSpc>
                        <a:spcBef>
                          <a:spcPts val="0"/>
                        </a:spcBef>
                        <a:spcAft>
                          <a:spcPts val="0"/>
                        </a:spcAft>
                      </a:pPr>
                      <a:r>
                        <a:rPr lang="lv-LV" sz="1600" b="0" i="0" dirty="0">
                          <a:solidFill>
                            <a:srgbClr val="404040"/>
                          </a:solidFill>
                          <a:effectLst/>
                        </a:rPr>
                        <a:t>Kopā/vidēji</a:t>
                      </a:r>
                      <a:endParaRPr lang="lv-LV" sz="1400" b="0" i="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600" dirty="0">
                          <a:solidFill>
                            <a:srgbClr val="404040"/>
                          </a:solidFill>
                          <a:effectLst/>
                        </a:rPr>
                        <a:t>70 152</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lv-LV" sz="1600">
                          <a:solidFill>
                            <a:srgbClr val="404040"/>
                          </a:solidFill>
                          <a:effectLst/>
                        </a:rPr>
                        <a:t>7 174</a:t>
                      </a:r>
                      <a:endParaRPr lang="lv-LV" sz="16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lv-LV" sz="1600" dirty="0">
                          <a:solidFill>
                            <a:srgbClr val="404040"/>
                          </a:solidFill>
                          <a:effectLst/>
                        </a:rPr>
                        <a:t>0.36</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lv-LV" sz="1600" dirty="0">
                          <a:solidFill>
                            <a:srgbClr val="404040"/>
                          </a:solidFill>
                          <a:effectLst/>
                        </a:rPr>
                        <a:t>10%</a:t>
                      </a:r>
                      <a:endParaRPr lang="lv-LV" sz="16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84250259"/>
                  </a:ext>
                </a:extLst>
              </a:tr>
            </a:tbl>
          </a:graphicData>
        </a:graphic>
      </p:graphicFrame>
    </p:spTree>
    <p:extLst>
      <p:ext uri="{BB962C8B-B14F-4D97-AF65-F5344CB8AC3E}">
        <p14:creationId xmlns:p14="http://schemas.microsoft.com/office/powerpoint/2010/main" val="38792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Infrastruktūras raksturojums</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381801" y="1016000"/>
            <a:ext cx="777494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7</a:t>
            </a:fld>
            <a:endParaRPr lang="lv-LV" dirty="0"/>
          </a:p>
        </p:txBody>
      </p:sp>
      <p:sp>
        <p:nvSpPr>
          <p:cNvPr id="2" name="Content Placeholder 2">
            <a:extLst>
              <a:ext uri="{FF2B5EF4-FFF2-40B4-BE49-F238E27FC236}">
                <a16:creationId xmlns:a16="http://schemas.microsoft.com/office/drawing/2014/main" id="{A9EDCE89-8CE8-4351-0001-CBC34EEABFAA}"/>
              </a:ext>
            </a:extLst>
          </p:cNvPr>
          <p:cNvSpPr txBox="1">
            <a:spLocks/>
          </p:cNvSpPr>
          <p:nvPr/>
        </p:nvSpPr>
        <p:spPr>
          <a:xfrm>
            <a:off x="381801" y="895678"/>
            <a:ext cx="7529747" cy="257320"/>
          </a:xfrm>
          <a:prstGeom prst="rect">
            <a:avLst/>
          </a:prstGeom>
          <a:noFill/>
        </p:spPr>
        <p:txBody>
          <a:bodyPr vert="horz" lIns="0" tIns="45720" rIns="0" bIns="45720" rtlCol="0">
            <a:normAutofit fontScale="25000" lnSpcReduction="20000"/>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marL="0" marR="0" lvl="0" indent="0" algn="just" defTabSz="457200" rtl="0" eaLnBrk="1" fontAlgn="auto" latinLnBrk="0" hangingPunct="1">
              <a:lnSpc>
                <a:spcPct val="106000"/>
              </a:lnSpc>
              <a:spcBef>
                <a:spcPts val="600"/>
              </a:spcBef>
              <a:spcAft>
                <a:spcPts val="0"/>
              </a:spcAft>
              <a:buClr>
                <a:srgbClr val="92D050"/>
              </a:buClr>
              <a:buSzTx/>
              <a:buFont typeface="Wingdings" panose="05000000000000000000" pitchFamily="2" charset="2"/>
              <a:buChar char="q"/>
              <a:tabLst/>
              <a:defRPr/>
            </a:pPr>
            <a:r>
              <a:rPr kumimoji="0" lang="lv-LV" sz="5600" b="0" i="0" u="none" strike="noStrike" kern="600" cap="none" spc="0" normalizeH="0" baseline="0" noProof="0" dirty="0">
                <a:ln>
                  <a:noFill/>
                </a:ln>
                <a:solidFill>
                  <a:prstClr val="white"/>
                </a:solidFill>
                <a:effectLst/>
                <a:uLnTx/>
                <a:uFillTx/>
                <a:latin typeface="Calibri" panose="020F0502020204030204"/>
                <a:ea typeface="Calibri" panose="020F0502020204030204" pitchFamily="34" charset="0"/>
                <a:cs typeface="Arial" panose="020B0604020202020204" pitchFamily="34" charset="0"/>
              </a:rPr>
              <a:t> </a:t>
            </a:r>
            <a:r>
              <a:rPr kumimoji="0" lang="lv-LV" sz="6400" b="0" i="0" u="none" strike="noStrike" kern="600" cap="none" spc="0" normalizeH="0" baseline="0" noProof="0" dirty="0">
                <a:ln>
                  <a:noFill/>
                </a:ln>
                <a:solidFill>
                  <a:prstClr val="white"/>
                </a:solidFill>
                <a:effectLst/>
                <a:uLnTx/>
                <a:uFillTx/>
                <a:latin typeface="Calibri" panose="020F0502020204030204"/>
                <a:ea typeface="Calibri" panose="020F0502020204030204" pitchFamily="34" charset="0"/>
                <a:cs typeface="Arial" panose="020B0604020202020204" pitchFamily="34" charset="0"/>
              </a:rPr>
              <a:t>Sadzīves atkritumu apsaimniekošana</a:t>
            </a:r>
          </a:p>
          <a:p>
            <a:pPr marL="0" indent="0" algn="just">
              <a:lnSpc>
                <a:spcPct val="106000"/>
              </a:lnSpc>
              <a:spcBef>
                <a:spcPts val="600"/>
              </a:spcBef>
              <a:spcAft>
                <a:spcPts val="0"/>
              </a:spcAft>
              <a:buClr>
                <a:srgbClr val="92D050"/>
              </a:buClr>
              <a:buNone/>
            </a:pPr>
            <a:endParaRPr lang="lv-LV" sz="1400" dirty="0"/>
          </a:p>
        </p:txBody>
      </p:sp>
      <p:graphicFrame>
        <p:nvGraphicFramePr>
          <p:cNvPr id="5" name="Table 4">
            <a:extLst>
              <a:ext uri="{FF2B5EF4-FFF2-40B4-BE49-F238E27FC236}">
                <a16:creationId xmlns:a16="http://schemas.microsoft.com/office/drawing/2014/main" id="{BDC0F0DA-5D79-F6BA-86A1-E3ECDAE00776}"/>
              </a:ext>
            </a:extLst>
          </p:cNvPr>
          <p:cNvGraphicFramePr>
            <a:graphicFrameLocks noGrp="1"/>
          </p:cNvGraphicFramePr>
          <p:nvPr>
            <p:extLst>
              <p:ext uri="{D42A27DB-BD31-4B8C-83A1-F6EECF244321}">
                <p14:modId xmlns:p14="http://schemas.microsoft.com/office/powerpoint/2010/main" val="1396612639"/>
              </p:ext>
            </p:extLst>
          </p:nvPr>
        </p:nvGraphicFramePr>
        <p:xfrm>
          <a:off x="139149" y="1217754"/>
          <a:ext cx="8905461" cy="2314575"/>
        </p:xfrm>
        <a:graphic>
          <a:graphicData uri="http://schemas.openxmlformats.org/drawingml/2006/table">
            <a:tbl>
              <a:tblPr>
                <a:tableStyleId>{93296810-A885-4BE3-A3E7-6D5BEEA58F35}</a:tableStyleId>
              </a:tblPr>
              <a:tblGrid>
                <a:gridCol w="2492215">
                  <a:extLst>
                    <a:ext uri="{9D8B030D-6E8A-4147-A177-3AD203B41FA5}">
                      <a16:colId xmlns:a16="http://schemas.microsoft.com/office/drawing/2014/main" val="4258905882"/>
                    </a:ext>
                  </a:extLst>
                </a:gridCol>
                <a:gridCol w="3662727">
                  <a:extLst>
                    <a:ext uri="{9D8B030D-6E8A-4147-A177-3AD203B41FA5}">
                      <a16:colId xmlns:a16="http://schemas.microsoft.com/office/drawing/2014/main" val="2273276909"/>
                    </a:ext>
                  </a:extLst>
                </a:gridCol>
                <a:gridCol w="2750519">
                  <a:extLst>
                    <a:ext uri="{9D8B030D-6E8A-4147-A177-3AD203B41FA5}">
                      <a16:colId xmlns:a16="http://schemas.microsoft.com/office/drawing/2014/main" val="2544137879"/>
                    </a:ext>
                  </a:extLst>
                </a:gridCol>
              </a:tblGrid>
              <a:tr h="200265">
                <a:tc>
                  <a:txBody>
                    <a:bodyPr/>
                    <a:lstStyle/>
                    <a:p>
                      <a:pPr algn="ctr" rtl="0" fontAlgn="b"/>
                      <a:r>
                        <a:rPr lang="lv-LV" sz="1400" b="1" u="none" strike="noStrike" dirty="0">
                          <a:solidFill>
                            <a:schemeClr val="tx1">
                              <a:lumMod val="95000"/>
                            </a:schemeClr>
                          </a:solidFill>
                          <a:effectLst/>
                        </a:rPr>
                        <a:t>Infrastruktūra</a:t>
                      </a:r>
                      <a:endParaRPr lang="lv-LV" sz="1400" b="1" i="0" u="none" strike="noStrike" dirty="0">
                        <a:solidFill>
                          <a:schemeClr val="tx1">
                            <a:lumMod val="95000"/>
                          </a:schemeClr>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ctr" rtl="0" fontAlgn="b"/>
                      <a:r>
                        <a:rPr lang="lv-LV" sz="1400" b="1" u="none" strike="noStrike" dirty="0">
                          <a:solidFill>
                            <a:schemeClr val="tx1">
                              <a:lumMod val="95000"/>
                            </a:schemeClr>
                          </a:solidFill>
                          <a:effectLst/>
                        </a:rPr>
                        <a:t>Adrese</a:t>
                      </a:r>
                      <a:endParaRPr lang="lv-LV" sz="1400" b="1" i="0" u="none" strike="noStrike" dirty="0">
                        <a:solidFill>
                          <a:schemeClr val="tx1">
                            <a:lumMod val="95000"/>
                          </a:schemeClr>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ctr" rtl="0" fontAlgn="b"/>
                      <a:r>
                        <a:rPr lang="lv-LV" sz="1400" b="1" u="none" strike="noStrike" dirty="0">
                          <a:solidFill>
                            <a:schemeClr val="tx1">
                              <a:lumMod val="95000"/>
                            </a:schemeClr>
                          </a:solidFill>
                          <a:effectLst/>
                        </a:rPr>
                        <a:t>Operators</a:t>
                      </a:r>
                      <a:endParaRPr lang="lv-LV" sz="1400" b="1" i="0" u="none" strike="noStrike" dirty="0">
                        <a:solidFill>
                          <a:schemeClr val="tx1">
                            <a:lumMod val="95000"/>
                          </a:schemeClr>
                        </a:solidFill>
                        <a:effectLst/>
                        <a:latin typeface="Calibri" panose="020F0502020204030204" pitchFamily="34" charset="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3924984789"/>
                  </a:ext>
                </a:extLst>
              </a:tr>
              <a:tr h="140571">
                <a:tc>
                  <a:txBody>
                    <a:bodyPr/>
                    <a:lstStyle/>
                    <a:p>
                      <a:pPr algn="l" rtl="0" fontAlgn="ctr"/>
                      <a:r>
                        <a:rPr lang="lv-LV" sz="1400" b="0" u="none" strike="noStrike" dirty="0">
                          <a:solidFill>
                            <a:srgbClr val="404040"/>
                          </a:solidFill>
                          <a:effectLst/>
                          <a:latin typeface="+mn-lt"/>
                        </a:rPr>
                        <a:t>Sadzīves atkritumu poligons «Janvāri»</a:t>
                      </a:r>
                      <a:endParaRPr lang="lv-LV" sz="1400" b="0" i="0" u="none" strike="noStrike" dirty="0">
                        <a:solidFill>
                          <a:srgbClr val="404040"/>
                        </a:solidFill>
                        <a:effectLst/>
                        <a:latin typeface="+mn-lt"/>
                      </a:endParaRPr>
                    </a:p>
                  </a:txBody>
                  <a:tcPr marL="9525" marR="9525" marT="9525" marB="0" anchor="ctr"/>
                </a:tc>
                <a:tc>
                  <a:txBody>
                    <a:bodyPr/>
                    <a:lstStyle/>
                    <a:p>
                      <a:pPr algn="l" rtl="0" fontAlgn="b"/>
                      <a:r>
                        <a:rPr lang="lv-LV" sz="1400" b="0" i="0" kern="1200" dirty="0">
                          <a:solidFill>
                            <a:srgbClr val="404040"/>
                          </a:solidFill>
                          <a:effectLst/>
                          <a:latin typeface="+mn-lt"/>
                          <a:ea typeface="+mn-ea"/>
                          <a:cs typeface="+mn-cs"/>
                        </a:rPr>
                        <a:t>Laidzes pagasts, Talsu novads</a:t>
                      </a:r>
                      <a:endParaRPr lang="lv-LV" sz="1400" b="0" i="0" u="none" strike="noStrike" dirty="0">
                        <a:solidFill>
                          <a:srgbClr val="404040"/>
                        </a:solidFill>
                        <a:effectLst/>
                        <a:latin typeface="+mn-lt"/>
                      </a:endParaRPr>
                    </a:p>
                  </a:txBody>
                  <a:tcPr marL="9525" marR="9525" marT="9525"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lv-LV" sz="1400" b="0" u="none" strike="noStrike" dirty="0">
                          <a:solidFill>
                            <a:srgbClr val="404040"/>
                          </a:solidFill>
                          <a:effectLst/>
                          <a:latin typeface="+mn-lt"/>
                        </a:rPr>
                        <a:t>SIA "Atkritumu apsaimniekošana sabiedrība "Piejūra""</a:t>
                      </a:r>
                      <a:endParaRPr lang="lv-LV" sz="1400" b="0" i="0" u="none" strike="noStrike" dirty="0">
                        <a:solidFill>
                          <a:srgbClr val="404040"/>
                        </a:solidFill>
                        <a:effectLst/>
                        <a:latin typeface="+mn-lt"/>
                      </a:endParaRPr>
                    </a:p>
                  </a:txBody>
                  <a:tcPr marL="9525" marR="9525" marT="9525" marB="0" anchor="ctr"/>
                </a:tc>
                <a:extLst>
                  <a:ext uri="{0D108BD9-81ED-4DB2-BD59-A6C34878D82A}">
                    <a16:rowId xmlns:a16="http://schemas.microsoft.com/office/drawing/2014/main" val="1931397333"/>
                  </a:ext>
                </a:extLst>
              </a:tr>
              <a:tr h="261441">
                <a:tc>
                  <a:txBody>
                    <a:bodyPr/>
                    <a:lstStyle/>
                    <a:p>
                      <a:pPr algn="l" rtl="0" fontAlgn="ctr"/>
                      <a:r>
                        <a:rPr lang="lv-LV" sz="1400" b="0" u="none" strike="noStrike" dirty="0">
                          <a:solidFill>
                            <a:srgbClr val="404040"/>
                          </a:solidFill>
                          <a:effectLst/>
                          <a:latin typeface="+mn-lt"/>
                        </a:rPr>
                        <a:t>Sadzīves atkritumu poligons «Pentuļi»</a:t>
                      </a:r>
                      <a:endParaRPr lang="lv-LV" sz="1400" b="0" i="0" u="none" strike="noStrike" dirty="0">
                        <a:solidFill>
                          <a:srgbClr val="404040"/>
                        </a:solidFill>
                        <a:effectLst/>
                        <a:latin typeface="+mn-lt"/>
                      </a:endParaRPr>
                    </a:p>
                  </a:txBody>
                  <a:tcPr marL="9525" marR="9525" marT="9525" marB="0" anchor="ctr"/>
                </a:tc>
                <a:tc>
                  <a:txBody>
                    <a:bodyPr/>
                    <a:lstStyle/>
                    <a:p>
                      <a:pPr algn="l" rtl="0" fontAlgn="b"/>
                      <a:r>
                        <a:rPr lang="fr-FR" sz="1400" b="0" i="0" u="none" strike="noStrike" dirty="0">
                          <a:solidFill>
                            <a:srgbClr val="404040"/>
                          </a:solidFill>
                          <a:effectLst/>
                          <a:latin typeface="+mn-lt"/>
                        </a:rPr>
                        <a:t>"Pentu</a:t>
                      </a:r>
                      <a:r>
                        <a:rPr lang="lv-LV" sz="1400" b="0" i="0" u="none" strike="noStrike" dirty="0">
                          <a:solidFill>
                            <a:srgbClr val="404040"/>
                          </a:solidFill>
                          <a:effectLst/>
                          <a:latin typeface="+mn-lt"/>
                        </a:rPr>
                        <a:t>ļ</a:t>
                      </a:r>
                      <a:r>
                        <a:rPr lang="fr-FR" sz="1400" b="0" i="0" u="none" strike="noStrike" dirty="0">
                          <a:solidFill>
                            <a:srgbClr val="404040"/>
                          </a:solidFill>
                          <a:effectLst/>
                          <a:latin typeface="+mn-lt"/>
                        </a:rPr>
                        <a:t>i", </a:t>
                      </a:r>
                      <a:r>
                        <a:rPr lang="fr-FR" sz="1400" b="0" i="0" u="none" strike="noStrike" dirty="0" err="1">
                          <a:solidFill>
                            <a:srgbClr val="404040"/>
                          </a:solidFill>
                          <a:effectLst/>
                          <a:latin typeface="+mn-lt"/>
                        </a:rPr>
                        <a:t>Vārves</a:t>
                      </a:r>
                      <a:r>
                        <a:rPr lang="fr-FR" sz="1400" b="0" i="0" u="none" strike="noStrike" dirty="0">
                          <a:solidFill>
                            <a:srgbClr val="404040"/>
                          </a:solidFill>
                          <a:effectLst/>
                          <a:latin typeface="+mn-lt"/>
                        </a:rPr>
                        <a:t> </a:t>
                      </a:r>
                      <a:r>
                        <a:rPr lang="fr-FR" sz="1400" b="0" i="0" u="none" strike="noStrike" dirty="0" err="1">
                          <a:solidFill>
                            <a:srgbClr val="404040"/>
                          </a:solidFill>
                          <a:effectLst/>
                          <a:latin typeface="+mn-lt"/>
                        </a:rPr>
                        <a:t>pagasts</a:t>
                      </a:r>
                      <a:r>
                        <a:rPr lang="fr-FR" sz="1400" b="0" i="0" u="none" strike="noStrike" dirty="0">
                          <a:solidFill>
                            <a:srgbClr val="404040"/>
                          </a:solidFill>
                          <a:effectLst/>
                          <a:latin typeface="+mn-lt"/>
                        </a:rPr>
                        <a:t>, Ventspils </a:t>
                      </a:r>
                      <a:r>
                        <a:rPr lang="fr-FR" sz="1400" b="0" i="0" u="none" strike="noStrike" dirty="0" err="1">
                          <a:solidFill>
                            <a:srgbClr val="404040"/>
                          </a:solidFill>
                          <a:effectLst/>
                          <a:latin typeface="+mn-lt"/>
                        </a:rPr>
                        <a:t>novads</a:t>
                      </a:r>
                      <a:endParaRPr lang="lv-LV" sz="1400" b="0" i="0" u="none" strike="noStrike" dirty="0">
                        <a:solidFill>
                          <a:srgbClr val="404040"/>
                        </a:solidFill>
                        <a:effectLst/>
                        <a:latin typeface="+mn-lt"/>
                      </a:endParaRPr>
                    </a:p>
                  </a:txBody>
                  <a:tcPr marL="9525" marR="9525" marT="9525" marB="0" anchor="ctr"/>
                </a:tc>
                <a:tc>
                  <a:txBody>
                    <a:bodyPr/>
                    <a:lstStyle/>
                    <a:p>
                      <a:pPr algn="l" rtl="0" fontAlgn="b"/>
                      <a:r>
                        <a:rPr lang="lv-LV" sz="1400" b="0" i="0" kern="1200" dirty="0">
                          <a:solidFill>
                            <a:srgbClr val="404040"/>
                          </a:solidFill>
                          <a:effectLst/>
                          <a:latin typeface="+mn-lt"/>
                          <a:ea typeface="+mn-ea"/>
                          <a:cs typeface="+mn-cs"/>
                        </a:rPr>
                        <a:t>SIA "Ventspils labiekārtošanas kombināts"</a:t>
                      </a:r>
                      <a:endParaRPr lang="lv-LV" sz="1400" b="0" i="0" u="none" strike="noStrike" dirty="0">
                        <a:solidFill>
                          <a:srgbClr val="404040"/>
                        </a:solidFill>
                        <a:effectLst/>
                        <a:latin typeface="+mn-lt"/>
                      </a:endParaRPr>
                    </a:p>
                  </a:txBody>
                  <a:tcPr marL="9525" marR="9525" marT="9525" marB="0" anchor="ctr"/>
                </a:tc>
                <a:extLst>
                  <a:ext uri="{0D108BD9-81ED-4DB2-BD59-A6C34878D82A}">
                    <a16:rowId xmlns:a16="http://schemas.microsoft.com/office/drawing/2014/main" val="1014590614"/>
                  </a:ext>
                </a:extLst>
              </a:tr>
              <a:tr h="158594">
                <a:tc rowSpan="4">
                  <a:txBody>
                    <a:bodyPr/>
                    <a:lstStyle/>
                    <a:p>
                      <a:pPr algn="l" rtl="0" fontAlgn="ctr"/>
                      <a:r>
                        <a:rPr lang="lv-LV" sz="1400" kern="1200" dirty="0">
                          <a:solidFill>
                            <a:srgbClr val="404040"/>
                          </a:solidFill>
                          <a:effectLst/>
                          <a:latin typeface="+mn-lt"/>
                          <a:ea typeface="+mn-ea"/>
                          <a:cs typeface="+mn-cs"/>
                        </a:rPr>
                        <a:t>Atkritumu pārkraušanas stacijas</a:t>
                      </a:r>
                      <a:endParaRPr lang="lv-LV" sz="1400" b="0" i="0" u="none" strike="noStrike" dirty="0">
                        <a:solidFill>
                          <a:srgbClr val="404040"/>
                        </a:solidFill>
                        <a:effectLst/>
                        <a:latin typeface="+mn-lt"/>
                      </a:endParaRPr>
                    </a:p>
                  </a:txBody>
                  <a:tcPr marL="9525" marR="9525" marT="9525" marB="0" anchor="ctr"/>
                </a:tc>
                <a:tc>
                  <a:txBody>
                    <a:bodyPr/>
                    <a:lstStyle/>
                    <a:p>
                      <a:pPr lvl="0"/>
                      <a:r>
                        <a:rPr lang="lv-LV" sz="1400" kern="1200" dirty="0">
                          <a:solidFill>
                            <a:srgbClr val="404040"/>
                          </a:solidFill>
                          <a:effectLst/>
                          <a:latin typeface="+mn-lt"/>
                          <a:ea typeface="+mn-ea"/>
                          <a:cs typeface="+mn-cs"/>
                        </a:rPr>
                        <a:t>Jūrmalas valstspilsētā, Ventspils šoseja 61</a:t>
                      </a:r>
                    </a:p>
                  </a:txBody>
                  <a:tcPr/>
                </a:tc>
                <a:tc rowSpan="4">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lv-LV" sz="1400" kern="1200" dirty="0">
                          <a:solidFill>
                            <a:srgbClr val="404040"/>
                          </a:solidFill>
                          <a:effectLst/>
                          <a:latin typeface="+mn-lt"/>
                          <a:ea typeface="+mn-ea"/>
                          <a:cs typeface="+mn-cs"/>
                        </a:rPr>
                        <a:t>SIA “Atkritumu apsaimniekošanas sabiedrība “Piejūra””</a:t>
                      </a:r>
                      <a:endParaRPr lang="lv-LV" sz="1400" dirty="0">
                        <a:solidFill>
                          <a:srgbClr val="404040"/>
                        </a:solidFill>
                      </a:endParaRPr>
                    </a:p>
                    <a:p>
                      <a:pPr algn="l" rtl="0" fontAlgn="b"/>
                      <a:endParaRPr lang="lv-LV" sz="1400" b="0" i="0" u="none" strike="noStrike" dirty="0">
                        <a:solidFill>
                          <a:srgbClr val="404040"/>
                        </a:solidFill>
                        <a:effectLst/>
                        <a:latin typeface="+mn-lt"/>
                      </a:endParaRPr>
                    </a:p>
                  </a:txBody>
                  <a:tcPr marL="9525" marR="9525" marT="9525" marB="0" anchor="ctr"/>
                </a:tc>
                <a:extLst>
                  <a:ext uri="{0D108BD9-81ED-4DB2-BD59-A6C34878D82A}">
                    <a16:rowId xmlns:a16="http://schemas.microsoft.com/office/drawing/2014/main" val="3480962324"/>
                  </a:ext>
                </a:extLst>
              </a:tr>
              <a:tr h="158594">
                <a:tc vMerge="1">
                  <a:txBody>
                    <a:bodyPr/>
                    <a:lstStyle/>
                    <a:p>
                      <a:pPr algn="l" rtl="0" fontAlgn="ctr"/>
                      <a:endParaRPr lang="lv-LV" sz="1400" b="0" i="0" u="none" strike="noStrike" dirty="0">
                        <a:solidFill>
                          <a:srgbClr val="404040"/>
                        </a:solidFill>
                        <a:effectLst/>
                        <a:latin typeface="+mn-lt"/>
                      </a:endParaRP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400" kern="1200" dirty="0">
                          <a:solidFill>
                            <a:srgbClr val="404040"/>
                          </a:solidFill>
                          <a:effectLst/>
                          <a:latin typeface="+mn-lt"/>
                          <a:ea typeface="+mn-ea"/>
                          <a:cs typeface="+mn-cs"/>
                        </a:rPr>
                        <a:t>Talsu novads, Rojas pagasts</a:t>
                      </a:r>
                    </a:p>
                  </a:txBody>
                  <a:tcPr/>
                </a:tc>
                <a:tc vMerge="1">
                  <a:txBody>
                    <a:bodyPr/>
                    <a:lstStyle/>
                    <a:p>
                      <a:pPr algn="l" rtl="0" fontAlgn="b"/>
                      <a:endParaRPr lang="lv-LV" sz="1400" b="0" i="0" u="none" strike="noStrike" dirty="0">
                        <a:solidFill>
                          <a:srgbClr val="404040"/>
                        </a:solidFill>
                        <a:effectLst/>
                        <a:latin typeface="+mn-lt"/>
                      </a:endParaRPr>
                    </a:p>
                  </a:txBody>
                  <a:tcPr marL="9525" marR="9525" marT="9525" marB="0" anchor="ctr"/>
                </a:tc>
                <a:extLst>
                  <a:ext uri="{0D108BD9-81ED-4DB2-BD59-A6C34878D82A}">
                    <a16:rowId xmlns:a16="http://schemas.microsoft.com/office/drawing/2014/main" val="187366522"/>
                  </a:ext>
                </a:extLst>
              </a:tr>
              <a:tr h="158594">
                <a:tc vMerge="1">
                  <a:txBody>
                    <a:bodyPr/>
                    <a:lstStyle/>
                    <a:p>
                      <a:pPr algn="l" rtl="0" fontAlgn="ctr"/>
                      <a:endParaRPr lang="lv-LV" sz="1400" b="0" i="0" u="none" strike="noStrike" dirty="0">
                        <a:solidFill>
                          <a:srgbClr val="404040"/>
                        </a:solidFill>
                        <a:effectLst/>
                        <a:latin typeface="+mn-lt"/>
                      </a:endParaRP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400" kern="1200" dirty="0">
                          <a:solidFill>
                            <a:srgbClr val="404040"/>
                          </a:solidFill>
                          <a:effectLst/>
                          <a:latin typeface="+mn-lt"/>
                          <a:ea typeface="+mn-ea"/>
                          <a:cs typeface="+mn-cs"/>
                        </a:rPr>
                        <a:t>Tukuma novadā, Tukumā, Dienvidu iela 1</a:t>
                      </a:r>
                    </a:p>
                  </a:txBody>
                  <a:tcPr/>
                </a:tc>
                <a:tc vMerge="1">
                  <a:txBody>
                    <a:bodyPr/>
                    <a:lstStyle/>
                    <a:p>
                      <a:pPr algn="l" rtl="0" fontAlgn="b"/>
                      <a:endParaRPr lang="lv-LV" sz="1400" b="0" i="0" u="none" strike="noStrike" dirty="0">
                        <a:solidFill>
                          <a:srgbClr val="404040"/>
                        </a:solidFill>
                        <a:effectLst/>
                        <a:latin typeface="+mn-lt"/>
                      </a:endParaRPr>
                    </a:p>
                  </a:txBody>
                  <a:tcPr marL="9525" marR="9525" marT="9525" marB="0" anchor="ctr"/>
                </a:tc>
                <a:extLst>
                  <a:ext uri="{0D108BD9-81ED-4DB2-BD59-A6C34878D82A}">
                    <a16:rowId xmlns:a16="http://schemas.microsoft.com/office/drawing/2014/main" val="1743305290"/>
                  </a:ext>
                </a:extLst>
              </a:tr>
              <a:tr h="158594">
                <a:tc vMerge="1">
                  <a:txBody>
                    <a:bodyPr/>
                    <a:lstStyle/>
                    <a:p>
                      <a:pPr algn="l" rtl="0" fontAlgn="ctr"/>
                      <a:endParaRPr lang="lv-LV" sz="1400" b="0" i="0" u="none" strike="noStrike" dirty="0">
                        <a:solidFill>
                          <a:srgbClr val="404040"/>
                        </a:solidFill>
                        <a:effectLst/>
                        <a:latin typeface="+mn-lt"/>
                      </a:endParaRP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400" kern="1200" dirty="0">
                          <a:solidFill>
                            <a:srgbClr val="404040"/>
                          </a:solidFill>
                          <a:effectLst/>
                          <a:latin typeface="+mn-lt"/>
                          <a:ea typeface="+mn-ea"/>
                          <a:cs typeface="+mn-cs"/>
                        </a:rPr>
                        <a:t>Tukuma novadā, Kandavā, Daigones iela 20 </a:t>
                      </a:r>
                    </a:p>
                  </a:txBody>
                  <a:tcPr/>
                </a:tc>
                <a:tc vMerge="1">
                  <a:txBody>
                    <a:bodyPr/>
                    <a:lstStyle/>
                    <a:p>
                      <a:pPr algn="l" rtl="0" fontAlgn="b"/>
                      <a:endParaRPr lang="lv-LV" sz="1400" b="0" i="0" u="none" strike="noStrike" dirty="0">
                        <a:solidFill>
                          <a:srgbClr val="404040"/>
                        </a:solidFill>
                        <a:effectLst/>
                        <a:latin typeface="+mn-lt"/>
                      </a:endParaRPr>
                    </a:p>
                  </a:txBody>
                  <a:tcPr marL="9525" marR="9525" marT="9525" marB="0" anchor="ctr"/>
                </a:tc>
                <a:extLst>
                  <a:ext uri="{0D108BD9-81ED-4DB2-BD59-A6C34878D82A}">
                    <a16:rowId xmlns:a16="http://schemas.microsoft.com/office/drawing/2014/main" val="794866951"/>
                  </a:ext>
                </a:extLst>
              </a:tr>
            </a:tbl>
          </a:graphicData>
        </a:graphic>
      </p:graphicFrame>
      <p:graphicFrame>
        <p:nvGraphicFramePr>
          <p:cNvPr id="13" name="Table 12">
            <a:extLst>
              <a:ext uri="{FF2B5EF4-FFF2-40B4-BE49-F238E27FC236}">
                <a16:creationId xmlns:a16="http://schemas.microsoft.com/office/drawing/2014/main" id="{4FB73BE5-88DA-9F07-E187-1AEC900A64F4}"/>
              </a:ext>
            </a:extLst>
          </p:cNvPr>
          <p:cNvGraphicFramePr>
            <a:graphicFrameLocks noGrp="1"/>
          </p:cNvGraphicFramePr>
          <p:nvPr>
            <p:extLst>
              <p:ext uri="{D42A27DB-BD31-4B8C-83A1-F6EECF244321}">
                <p14:modId xmlns:p14="http://schemas.microsoft.com/office/powerpoint/2010/main" val="881005856"/>
              </p:ext>
            </p:extLst>
          </p:nvPr>
        </p:nvGraphicFramePr>
        <p:xfrm>
          <a:off x="153316" y="3902982"/>
          <a:ext cx="8837367" cy="2057400"/>
        </p:xfrm>
        <a:graphic>
          <a:graphicData uri="http://schemas.openxmlformats.org/drawingml/2006/table">
            <a:tbl>
              <a:tblPr>
                <a:tableStyleId>{5C22544A-7EE6-4342-B048-85BDC9FD1C3A}</a:tableStyleId>
              </a:tblPr>
              <a:tblGrid>
                <a:gridCol w="2177970">
                  <a:extLst>
                    <a:ext uri="{9D8B030D-6E8A-4147-A177-3AD203B41FA5}">
                      <a16:colId xmlns:a16="http://schemas.microsoft.com/office/drawing/2014/main" val="3751405444"/>
                    </a:ext>
                  </a:extLst>
                </a:gridCol>
                <a:gridCol w="2277945">
                  <a:extLst>
                    <a:ext uri="{9D8B030D-6E8A-4147-A177-3AD203B41FA5}">
                      <a16:colId xmlns:a16="http://schemas.microsoft.com/office/drawing/2014/main" val="410650958"/>
                    </a:ext>
                  </a:extLst>
                </a:gridCol>
                <a:gridCol w="2236900">
                  <a:extLst>
                    <a:ext uri="{9D8B030D-6E8A-4147-A177-3AD203B41FA5}">
                      <a16:colId xmlns:a16="http://schemas.microsoft.com/office/drawing/2014/main" val="2941434742"/>
                    </a:ext>
                  </a:extLst>
                </a:gridCol>
                <a:gridCol w="2144552">
                  <a:extLst>
                    <a:ext uri="{9D8B030D-6E8A-4147-A177-3AD203B41FA5}">
                      <a16:colId xmlns:a16="http://schemas.microsoft.com/office/drawing/2014/main" val="1282512158"/>
                    </a:ext>
                  </a:extLst>
                </a:gridCol>
              </a:tblGrid>
              <a:tr h="312970">
                <a:tc>
                  <a:txBody>
                    <a:bodyPr/>
                    <a:lstStyle/>
                    <a:p>
                      <a:pPr algn="ctr" fontAlgn="ctr"/>
                      <a:r>
                        <a:rPr lang="lv-LV" sz="1600" u="none" strike="noStrike" dirty="0">
                          <a:solidFill>
                            <a:schemeClr val="tx1"/>
                          </a:solidFill>
                          <a:effectLst/>
                        </a:rPr>
                        <a:t>Pašvaldība</a:t>
                      </a:r>
                      <a:endParaRPr lang="lv-LV" sz="1600" b="1" i="0" u="none" strike="noStrike" dirty="0">
                        <a:solidFill>
                          <a:schemeClr val="tx1"/>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dirty="0">
                          <a:solidFill>
                            <a:schemeClr val="tx1"/>
                          </a:solidFill>
                          <a:effectLst/>
                        </a:rPr>
                        <a:t>Sadzīves atkritumu dalītās savākšanas punkti (SADSP)</a:t>
                      </a:r>
                      <a:endParaRPr lang="lv-LV" sz="1600" b="1" i="0" u="none" strike="noStrike" dirty="0">
                        <a:solidFill>
                          <a:schemeClr val="tx1"/>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dirty="0">
                          <a:solidFill>
                            <a:schemeClr val="tx1"/>
                          </a:solidFill>
                          <a:effectLst/>
                        </a:rPr>
                        <a:t>Iedz. / SADSP</a:t>
                      </a:r>
                      <a:endParaRPr lang="lv-LV" sz="1600" b="1" i="0" u="none" strike="noStrike" dirty="0">
                        <a:solidFill>
                          <a:schemeClr val="tx1"/>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dirty="0">
                          <a:solidFill>
                            <a:schemeClr val="tx1"/>
                          </a:solidFill>
                          <a:effectLst/>
                        </a:rPr>
                        <a:t>Šķiroto atkritumu savākšanas laukumi</a:t>
                      </a:r>
                      <a:endParaRPr lang="lv-LV" sz="1600" b="1" i="0" u="none" strike="noStrike" dirty="0">
                        <a:solidFill>
                          <a:schemeClr val="tx1"/>
                        </a:solidFill>
                        <a:effectLst/>
                        <a:latin typeface="Calibri" panose="020F0502020204030204" pitchFamily="34"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871550427"/>
                  </a:ext>
                </a:extLst>
              </a:tr>
              <a:tr h="82837">
                <a:tc>
                  <a:txBody>
                    <a:bodyPr/>
                    <a:lstStyle/>
                    <a:p>
                      <a:pPr marL="0" marR="0" algn="just">
                        <a:lnSpc>
                          <a:spcPct val="107000"/>
                        </a:lnSpc>
                        <a:spcBef>
                          <a:spcPts val="0"/>
                        </a:spcBef>
                        <a:spcAft>
                          <a:spcPts val="0"/>
                        </a:spcAft>
                      </a:pPr>
                      <a:r>
                        <a:rPr lang="lv-LV" sz="1400" dirty="0">
                          <a:solidFill>
                            <a:srgbClr val="404040"/>
                          </a:solidFill>
                          <a:effectLst/>
                        </a:rPr>
                        <a:t>Ventspils </a:t>
                      </a:r>
                      <a:endParaRPr lang="lv-LV" sz="14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lv-LV" sz="1400" dirty="0">
                          <a:effectLst/>
                          <a:latin typeface="Calibri" panose="020F0502020204030204" pitchFamily="34" charset="0"/>
                          <a:ea typeface="Times New Roman" panose="02020603050405020304" pitchFamily="18" charset="0"/>
                          <a:cs typeface="Calibri" panose="020F0502020204030204" pitchFamily="34" charset="0"/>
                        </a:rPr>
                        <a:t>96</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400" dirty="0">
                          <a:effectLst/>
                          <a:latin typeface="Calibri" panose="020F0502020204030204" pitchFamily="34" charset="0"/>
                          <a:ea typeface="Times New Roman" panose="02020603050405020304" pitchFamily="18" charset="0"/>
                          <a:cs typeface="Calibri" panose="020F0502020204030204" pitchFamily="34" charset="0"/>
                        </a:rPr>
                        <a:t>345</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fontAlgn="ctr"/>
                      <a:r>
                        <a:rPr lang="lv-LV" sz="1400" b="0" i="0" u="none" strike="noStrike" dirty="0">
                          <a:solidFill>
                            <a:srgbClr val="000000"/>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3392518362"/>
                  </a:ext>
                </a:extLst>
              </a:tr>
              <a:tr h="169725">
                <a:tc>
                  <a:txBody>
                    <a:bodyPr/>
                    <a:lstStyle/>
                    <a:p>
                      <a:pPr marL="0" marR="0" algn="just">
                        <a:lnSpc>
                          <a:spcPct val="107000"/>
                        </a:lnSpc>
                        <a:spcBef>
                          <a:spcPts val="0"/>
                        </a:spcBef>
                        <a:spcAft>
                          <a:spcPts val="0"/>
                        </a:spcAft>
                      </a:pPr>
                      <a:r>
                        <a:rPr lang="lv-LV" sz="1400" dirty="0">
                          <a:solidFill>
                            <a:srgbClr val="404040"/>
                          </a:solidFill>
                          <a:effectLst/>
                        </a:rPr>
                        <a:t>Ventspils novads</a:t>
                      </a:r>
                      <a:endParaRPr lang="lv-LV" sz="14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lv-LV" sz="1400">
                          <a:effectLst/>
                          <a:latin typeface="Calibri" panose="020F0502020204030204" pitchFamily="34" charset="0"/>
                          <a:ea typeface="Times New Roman" panose="02020603050405020304" pitchFamily="18" charset="0"/>
                          <a:cs typeface="Calibri" panose="020F0502020204030204" pitchFamily="34" charset="0"/>
                        </a:rPr>
                        <a:t>28</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400">
                          <a:effectLst/>
                          <a:latin typeface="Calibri" panose="020F0502020204030204" pitchFamily="34" charset="0"/>
                          <a:ea typeface="Times New Roman" panose="02020603050405020304" pitchFamily="18" charset="0"/>
                          <a:cs typeface="Calibri" panose="020F0502020204030204" pitchFamily="34" charset="0"/>
                        </a:rPr>
                        <a:t>383</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fontAlgn="ctr"/>
                      <a:r>
                        <a:rPr lang="lv-LV" sz="140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174378857"/>
                  </a:ext>
                </a:extLst>
              </a:tr>
              <a:tr h="169725">
                <a:tc>
                  <a:txBody>
                    <a:bodyPr/>
                    <a:lstStyle/>
                    <a:p>
                      <a:pPr marL="0" marR="0" algn="just">
                        <a:lnSpc>
                          <a:spcPct val="107000"/>
                        </a:lnSpc>
                        <a:spcBef>
                          <a:spcPts val="0"/>
                        </a:spcBef>
                        <a:spcAft>
                          <a:spcPts val="0"/>
                        </a:spcAft>
                      </a:pPr>
                      <a:r>
                        <a:rPr lang="lv-LV" sz="1400" dirty="0">
                          <a:solidFill>
                            <a:srgbClr val="404040"/>
                          </a:solidFill>
                          <a:effectLst/>
                        </a:rPr>
                        <a:t>Kuldīgas novads</a:t>
                      </a:r>
                      <a:endParaRPr lang="lv-LV" sz="14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lv-LV" sz="1400">
                          <a:effectLst/>
                          <a:latin typeface="Calibri" panose="020F0502020204030204" pitchFamily="34" charset="0"/>
                          <a:ea typeface="Times New Roman" panose="02020603050405020304" pitchFamily="18" charset="0"/>
                          <a:cs typeface="Calibri" panose="020F0502020204030204" pitchFamily="34" charset="0"/>
                        </a:rPr>
                        <a:t>65</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400">
                          <a:effectLst/>
                          <a:latin typeface="Calibri" panose="020F0502020204030204" pitchFamily="34" charset="0"/>
                          <a:ea typeface="Times New Roman" panose="02020603050405020304" pitchFamily="18" charset="0"/>
                          <a:cs typeface="Calibri" panose="020F0502020204030204" pitchFamily="34" charset="0"/>
                        </a:rPr>
                        <a:t>341</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fontAlgn="ctr"/>
                      <a:r>
                        <a:rPr lang="lv-LV" sz="1400" b="0" i="0" u="none" strike="noStrike" dirty="0">
                          <a:solidFill>
                            <a:srgbClr val="000000"/>
                          </a:solidFill>
                          <a:effectLst/>
                          <a:latin typeface="Calibri" panose="020F0502020204030204" pitchFamily="34" charset="0"/>
                        </a:rPr>
                        <a:t>1</a:t>
                      </a:r>
                    </a:p>
                  </a:txBody>
                  <a:tcPr marL="9525" marR="9525" marT="9525" marB="0" anchor="ctr"/>
                </a:tc>
                <a:extLst>
                  <a:ext uri="{0D108BD9-81ED-4DB2-BD59-A6C34878D82A}">
                    <a16:rowId xmlns:a16="http://schemas.microsoft.com/office/drawing/2014/main" val="3483668525"/>
                  </a:ext>
                </a:extLst>
              </a:tr>
              <a:tr h="169725">
                <a:tc>
                  <a:txBody>
                    <a:bodyPr/>
                    <a:lstStyle/>
                    <a:p>
                      <a:pPr marL="0" marR="0" algn="just">
                        <a:lnSpc>
                          <a:spcPct val="107000"/>
                        </a:lnSpc>
                        <a:spcBef>
                          <a:spcPts val="0"/>
                        </a:spcBef>
                        <a:spcAft>
                          <a:spcPts val="0"/>
                        </a:spcAft>
                      </a:pPr>
                      <a:r>
                        <a:rPr lang="lv-LV" sz="1400" dirty="0">
                          <a:solidFill>
                            <a:srgbClr val="404040"/>
                          </a:solidFill>
                          <a:effectLst/>
                        </a:rPr>
                        <a:t>Jūrmala</a:t>
                      </a:r>
                      <a:endParaRPr lang="lv-LV" sz="14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lv-LV" sz="1400" dirty="0">
                          <a:effectLst/>
                          <a:latin typeface="Calibri" panose="020F0502020204030204" pitchFamily="34" charset="0"/>
                          <a:ea typeface="Times New Roman" panose="02020603050405020304" pitchFamily="18" charset="0"/>
                          <a:cs typeface="Calibri" panose="020F0502020204030204" pitchFamily="34" charset="0"/>
                        </a:rPr>
                        <a:t>149</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400">
                          <a:effectLst/>
                          <a:latin typeface="Calibri" panose="020F0502020204030204" pitchFamily="34" charset="0"/>
                          <a:ea typeface="Times New Roman" panose="02020603050405020304" pitchFamily="18" charset="0"/>
                          <a:cs typeface="Calibri" panose="020F0502020204030204" pitchFamily="34" charset="0"/>
                        </a:rPr>
                        <a:t>338</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fontAlgn="ctr"/>
                      <a:r>
                        <a:rPr lang="lv-LV" sz="1400" b="0" i="0" u="none" strike="noStrike" dirty="0">
                          <a:solidFill>
                            <a:srgbClr val="000000"/>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3349615393"/>
                  </a:ext>
                </a:extLst>
              </a:tr>
              <a:tr h="169725">
                <a:tc>
                  <a:txBody>
                    <a:bodyPr/>
                    <a:lstStyle/>
                    <a:p>
                      <a:pPr marL="0" marR="0" algn="just">
                        <a:lnSpc>
                          <a:spcPct val="107000"/>
                        </a:lnSpc>
                        <a:spcBef>
                          <a:spcPts val="0"/>
                        </a:spcBef>
                        <a:spcAft>
                          <a:spcPts val="0"/>
                        </a:spcAft>
                      </a:pPr>
                      <a:r>
                        <a:rPr lang="lv-LV" sz="1400" dirty="0">
                          <a:solidFill>
                            <a:srgbClr val="404040"/>
                          </a:solidFill>
                          <a:effectLst/>
                        </a:rPr>
                        <a:t>Talsu novads</a:t>
                      </a:r>
                      <a:endParaRPr lang="lv-LV" sz="14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lv-LV" sz="1400" dirty="0">
                          <a:effectLst/>
                          <a:latin typeface="Calibri" panose="020F0502020204030204" pitchFamily="34" charset="0"/>
                          <a:ea typeface="Times New Roman" panose="02020603050405020304" pitchFamily="18" charset="0"/>
                          <a:cs typeface="Calibri" panose="020F0502020204030204" pitchFamily="34" charset="0"/>
                        </a:rPr>
                        <a:t>170</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400">
                          <a:effectLst/>
                          <a:latin typeface="Calibri" panose="020F0502020204030204" pitchFamily="34" charset="0"/>
                          <a:ea typeface="Times New Roman" panose="02020603050405020304" pitchFamily="18" charset="0"/>
                          <a:cs typeface="Calibri" panose="020F0502020204030204" pitchFamily="34" charset="0"/>
                        </a:rPr>
                        <a:t>209</a:t>
                      </a:r>
                      <a:endParaRPr lang="lv-LV"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fontAlgn="ctr"/>
                      <a:r>
                        <a:rPr lang="lv-LV" sz="1400" b="0" i="0" u="none" strike="noStrike" dirty="0">
                          <a:solidFill>
                            <a:srgbClr val="000000"/>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466806386"/>
                  </a:ext>
                </a:extLst>
              </a:tr>
              <a:tr h="169725">
                <a:tc>
                  <a:txBody>
                    <a:bodyPr/>
                    <a:lstStyle/>
                    <a:p>
                      <a:pPr marL="0" marR="0" algn="just">
                        <a:lnSpc>
                          <a:spcPct val="107000"/>
                        </a:lnSpc>
                        <a:spcBef>
                          <a:spcPts val="0"/>
                        </a:spcBef>
                        <a:spcAft>
                          <a:spcPts val="0"/>
                        </a:spcAft>
                      </a:pPr>
                      <a:r>
                        <a:rPr lang="lv-LV" sz="1400" dirty="0">
                          <a:solidFill>
                            <a:srgbClr val="404040"/>
                          </a:solidFill>
                          <a:effectLst/>
                        </a:rPr>
                        <a:t>Tukuma novads</a:t>
                      </a:r>
                      <a:endParaRPr lang="lv-LV" sz="14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60000"/>
                        <a:lumOff val="40000"/>
                      </a:schemeClr>
                    </a:solidFill>
                  </a:tcPr>
                </a:tc>
                <a:tc>
                  <a:txBody>
                    <a:bodyPr/>
                    <a:lstStyle/>
                    <a:p>
                      <a:pPr marL="0" marR="0" algn="ctr">
                        <a:lnSpc>
                          <a:spcPct val="107000"/>
                        </a:lnSpc>
                        <a:spcBef>
                          <a:spcPts val="0"/>
                        </a:spcBef>
                        <a:spcAft>
                          <a:spcPts val="0"/>
                        </a:spcAft>
                      </a:pPr>
                      <a:r>
                        <a:rPr lang="lv-LV" sz="1400" dirty="0">
                          <a:effectLst/>
                          <a:latin typeface="Calibri" panose="020F0502020204030204" pitchFamily="34" charset="0"/>
                          <a:ea typeface="Times New Roman" panose="02020603050405020304" pitchFamily="18" charset="0"/>
                          <a:cs typeface="Calibri" panose="020F0502020204030204" pitchFamily="34" charset="0"/>
                        </a:rPr>
                        <a:t>224</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lv-LV" sz="1400" dirty="0">
                          <a:effectLst/>
                          <a:latin typeface="Calibri" panose="020F0502020204030204" pitchFamily="34" charset="0"/>
                          <a:ea typeface="Times New Roman" panose="02020603050405020304" pitchFamily="18" charset="0"/>
                          <a:cs typeface="Calibri" panose="020F0502020204030204" pitchFamily="34" charset="0"/>
                        </a:rPr>
                        <a:t>197</a:t>
                      </a:r>
                      <a:endParaRPr lang="lv-LV"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fontAlgn="ctr"/>
                      <a:r>
                        <a:rPr lang="lv-LV" sz="1400" b="0" i="0" u="none" strike="noStrike" dirty="0">
                          <a:solidFill>
                            <a:srgbClr val="000000"/>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2343343008"/>
                  </a:ext>
                </a:extLst>
              </a:tr>
              <a:tr h="169725">
                <a:tc>
                  <a:txBody>
                    <a:bodyPr/>
                    <a:lstStyle/>
                    <a:p>
                      <a:pPr marL="0" marR="0" algn="just">
                        <a:lnSpc>
                          <a:spcPct val="107000"/>
                        </a:lnSpc>
                        <a:spcBef>
                          <a:spcPts val="0"/>
                        </a:spcBef>
                        <a:spcAft>
                          <a:spcPts val="0"/>
                        </a:spcAft>
                      </a:pPr>
                      <a:r>
                        <a:rPr lang="lv-LV" sz="1400" dirty="0">
                          <a:solidFill>
                            <a:srgbClr val="404040"/>
                          </a:solidFill>
                          <a:effectLst/>
                        </a:rPr>
                        <a:t>Kopā</a:t>
                      </a:r>
                      <a:endParaRPr lang="lv-LV" sz="1400" dirty="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60000"/>
                        <a:lumOff val="40000"/>
                      </a:schemeClr>
                    </a:solidFill>
                  </a:tcPr>
                </a:tc>
                <a:tc>
                  <a:txBody>
                    <a:bodyPr/>
                    <a:lstStyle/>
                    <a:p>
                      <a:pPr algn="ctr" fontAlgn="ctr"/>
                      <a:r>
                        <a:rPr lang="lv-LV" sz="1400" kern="1200" dirty="0">
                          <a:solidFill>
                            <a:schemeClr val="dk1"/>
                          </a:solidFill>
                          <a:effectLst/>
                          <a:latin typeface="+mn-lt"/>
                          <a:ea typeface="+mn-ea"/>
                          <a:cs typeface="+mn-cs"/>
                        </a:rPr>
                        <a:t>732</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400" b="0" i="0" u="none" strike="noStrike" dirty="0">
                          <a:solidFill>
                            <a:srgbClr val="000000"/>
                          </a:solidFill>
                          <a:effectLst/>
                          <a:latin typeface="Calibri" panose="020F0502020204030204" pitchFamily="34" charset="0"/>
                        </a:rPr>
                        <a:t>10</a:t>
                      </a:r>
                    </a:p>
                  </a:txBody>
                  <a:tcPr marL="9525" marR="9525" marT="9525" marB="0" anchor="ctr"/>
                </a:tc>
                <a:extLst>
                  <a:ext uri="{0D108BD9-81ED-4DB2-BD59-A6C34878D82A}">
                    <a16:rowId xmlns:a16="http://schemas.microsoft.com/office/drawing/2014/main" val="1173902278"/>
                  </a:ext>
                </a:extLst>
              </a:tr>
            </a:tbl>
          </a:graphicData>
        </a:graphic>
      </p:graphicFrame>
      <p:sp>
        <p:nvSpPr>
          <p:cNvPr id="14" name="TextBox 13">
            <a:extLst>
              <a:ext uri="{FF2B5EF4-FFF2-40B4-BE49-F238E27FC236}">
                <a16:creationId xmlns:a16="http://schemas.microsoft.com/office/drawing/2014/main" id="{A939D164-6E48-768B-1229-BA1E490977B4}"/>
              </a:ext>
            </a:extLst>
          </p:cNvPr>
          <p:cNvSpPr txBox="1"/>
          <p:nvPr/>
        </p:nvSpPr>
        <p:spPr>
          <a:xfrm>
            <a:off x="167483" y="3558609"/>
            <a:ext cx="6172834" cy="373500"/>
          </a:xfrm>
          <a:prstGeom prst="rect">
            <a:avLst/>
          </a:prstGeom>
          <a:noFill/>
        </p:spPr>
        <p:txBody>
          <a:bodyPr wrap="square" rtlCol="0">
            <a:spAutoFit/>
          </a:bodyPr>
          <a:lstStyle/>
          <a:p>
            <a:pPr algn="just">
              <a:lnSpc>
                <a:spcPct val="106000"/>
              </a:lnSpc>
              <a:spcBef>
                <a:spcPts val="600"/>
              </a:spcBef>
              <a:spcAft>
                <a:spcPts val="0"/>
              </a:spcAft>
              <a:buClr>
                <a:srgbClr val="92D050"/>
              </a:buClr>
              <a:buFont typeface="Wingdings" panose="05000000000000000000" pitchFamily="2" charset="2"/>
              <a:buChar char="q"/>
            </a:pPr>
            <a:r>
              <a:rPr lang="lv-LV" sz="1800" kern="600" dirty="0">
                <a:ea typeface="Calibri" panose="020F0502020204030204" pitchFamily="34" charset="0"/>
                <a:cs typeface="Arial" panose="020B0604020202020204" pitchFamily="34" charset="0"/>
              </a:rPr>
              <a:t> </a:t>
            </a:r>
            <a:r>
              <a:rPr lang="lv-LV" sz="1600" kern="600" dirty="0">
                <a:ea typeface="Calibri" panose="020F0502020204030204" pitchFamily="34" charset="0"/>
                <a:cs typeface="Arial" panose="020B0604020202020204" pitchFamily="34" charset="0"/>
              </a:rPr>
              <a:t>Sadzīves atkritumu dalītā vākšana</a:t>
            </a:r>
            <a:endParaRPr lang="lv-LV" sz="1800" kern="600"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47536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Normatīvajos aktos noteiktās </a:t>
            </a:r>
            <a:r>
              <a:rPr kumimoji="0" lang="lv-LV" sz="3200" b="0" i="0" u="none" strike="noStrike" kern="1200" cap="none" spc="-50" normalizeH="0" baseline="0" dirty="0">
                <a:ln>
                  <a:noFill/>
                </a:ln>
                <a:solidFill>
                  <a:schemeClr val="bg1"/>
                </a:solidFill>
                <a:effectLst/>
                <a:uLnTx/>
                <a:uFillTx/>
                <a:latin typeface="Calibri Light" panose="020F0302020204030204"/>
                <a:ea typeface="+mj-ea"/>
                <a:cs typeface="+mj-cs"/>
              </a:rPr>
              <a:t>pras</a:t>
            </a:r>
            <a:r>
              <a:rPr lang="lv-LV" sz="3200" kern="1200" spc="-50" dirty="0">
                <a:solidFill>
                  <a:schemeClr val="bg1"/>
                </a:solidFill>
                <a:latin typeface="Calibri Light" panose="020F0302020204030204"/>
                <a:ea typeface="+mj-ea"/>
                <a:cs typeface="+mj-cs"/>
              </a:rPr>
              <a:t>ības  </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8</a:t>
            </a:fld>
            <a:endParaRPr lang="lv-LV" dirty="0"/>
          </a:p>
        </p:txBody>
      </p:sp>
      <p:sp>
        <p:nvSpPr>
          <p:cNvPr id="5" name="Content Placeholder 2">
            <a:extLst>
              <a:ext uri="{FF2B5EF4-FFF2-40B4-BE49-F238E27FC236}">
                <a16:creationId xmlns:a16="http://schemas.microsoft.com/office/drawing/2014/main" id="{C610FC4B-57F3-45EE-773F-36823792A034}"/>
              </a:ext>
            </a:extLst>
          </p:cNvPr>
          <p:cNvSpPr txBox="1">
            <a:spLocks/>
          </p:cNvSpPr>
          <p:nvPr/>
        </p:nvSpPr>
        <p:spPr>
          <a:xfrm>
            <a:off x="426721" y="958426"/>
            <a:ext cx="8197515" cy="5361094"/>
          </a:xfrm>
          <a:prstGeom prst="rect">
            <a:avLst/>
          </a:prstGeom>
          <a:noFill/>
        </p:spPr>
        <p:txBody>
          <a:bodyPr vert="horz" lIns="0" tIns="45720" rIns="0" bIns="45720" rtlCol="0">
            <a:normAutofit fontScale="25000" lnSpcReduction="20000"/>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marL="360000" indent="-457200" algn="just">
              <a:lnSpc>
                <a:spcPct val="106000"/>
              </a:lnSpc>
              <a:spcBef>
                <a:spcPts val="600"/>
              </a:spcBef>
              <a:spcAft>
                <a:spcPts val="0"/>
              </a:spcAft>
              <a:buClr>
                <a:srgbClr val="92D050"/>
              </a:buClr>
              <a:buFont typeface="+mj-lt"/>
              <a:buAutoNum type="arabicParenR"/>
            </a:pPr>
            <a:r>
              <a:rPr lang="lv-LV" sz="6800" kern="600" dirty="0">
                <a:ea typeface="Calibri" panose="020F0502020204030204" pitchFamily="34" charset="0"/>
                <a:cs typeface="Arial" panose="020B0604020202020204" pitchFamily="34" charset="0"/>
              </a:rPr>
              <a:t>Nodrošināt, ka līdz 2023. gada 31. decembrim </a:t>
            </a:r>
            <a:r>
              <a:rPr lang="lv-LV" sz="6800" kern="600" dirty="0">
                <a:solidFill>
                  <a:srgbClr val="92D050"/>
                </a:solidFill>
                <a:ea typeface="Calibri" panose="020F0502020204030204" pitchFamily="34" charset="0"/>
                <a:cs typeface="Arial" panose="020B0604020202020204" pitchFamily="34" charset="0"/>
              </a:rPr>
              <a:t>bioloģiskie atkritumi </a:t>
            </a:r>
            <a:r>
              <a:rPr lang="lv-LV" sz="6800" kern="600" dirty="0">
                <a:ea typeface="Calibri" panose="020F0502020204030204" pitchFamily="34" charset="0"/>
                <a:cs typeface="Arial" panose="020B0604020202020204" pitchFamily="34" charset="0"/>
              </a:rPr>
              <a:t>ir vai atdalīti un  pārstrādāti rašanās vietā, vai savākti dalīti un nav sajaukti ar citiem atkritumu veidiem</a:t>
            </a:r>
          </a:p>
          <a:p>
            <a:pPr marL="360000" indent="-457200" algn="just">
              <a:lnSpc>
                <a:spcPct val="106000"/>
              </a:lnSpc>
              <a:spcBef>
                <a:spcPts val="600"/>
              </a:spcBef>
              <a:spcAft>
                <a:spcPts val="0"/>
              </a:spcAft>
              <a:buClr>
                <a:srgbClr val="92D050"/>
              </a:buClr>
              <a:buFont typeface="+mj-lt"/>
              <a:buAutoNum type="arabicParenR"/>
            </a:pPr>
            <a:r>
              <a:rPr lang="lv-LV" sz="6800" kern="600" dirty="0">
                <a:solidFill>
                  <a:srgbClr val="FF0000"/>
                </a:solidFill>
                <a:ea typeface="Calibri" panose="020F0502020204030204" pitchFamily="34" charset="0"/>
                <a:cs typeface="Arial" panose="020B0604020202020204" pitchFamily="34" charset="0"/>
              </a:rPr>
              <a:t> </a:t>
            </a:r>
            <a:r>
              <a:rPr lang="lv-LV" sz="6800" kern="600" dirty="0">
                <a:solidFill>
                  <a:srgbClr val="92D050"/>
                </a:solidFill>
                <a:ea typeface="Calibri" panose="020F0502020204030204" pitchFamily="34" charset="0"/>
                <a:cs typeface="Arial" panose="020B0604020202020204" pitchFamily="34" charset="0"/>
              </a:rPr>
              <a:t>Līdz 2025. gadam </a:t>
            </a:r>
            <a:r>
              <a:rPr lang="lv-LV" sz="6800" kern="600" dirty="0">
                <a:ea typeface="Calibri" panose="020F0502020204030204" pitchFamily="34" charset="0"/>
                <a:cs typeface="Arial" panose="020B0604020202020204" pitchFamily="34" charset="0"/>
              </a:rPr>
              <a:t>atkārtotai izmantošanai sagatavoto un pārstrādāto sadzīves atkritumu apjomu palielināt vismaz </a:t>
            </a:r>
            <a:r>
              <a:rPr lang="lv-LV" sz="6800" kern="600" dirty="0">
                <a:solidFill>
                  <a:srgbClr val="92D050"/>
                </a:solidFill>
                <a:ea typeface="Calibri" panose="020F0502020204030204" pitchFamily="34" charset="0"/>
                <a:cs typeface="Arial" panose="020B0604020202020204" pitchFamily="34" charset="0"/>
              </a:rPr>
              <a:t>līdz 55 % </a:t>
            </a:r>
            <a:r>
              <a:rPr lang="lv-LV" sz="6800" kern="600" dirty="0">
                <a:ea typeface="Calibri" panose="020F0502020204030204" pitchFamily="34" charset="0"/>
                <a:cs typeface="Arial" panose="020B0604020202020204" pitchFamily="34" charset="0"/>
              </a:rPr>
              <a:t>pēc masas</a:t>
            </a:r>
          </a:p>
          <a:p>
            <a:pPr marL="360000" indent="-457200" algn="just">
              <a:lnSpc>
                <a:spcPct val="106000"/>
              </a:lnSpc>
              <a:spcBef>
                <a:spcPts val="600"/>
              </a:spcBef>
              <a:spcAft>
                <a:spcPts val="0"/>
              </a:spcAft>
              <a:buClr>
                <a:srgbClr val="92D050"/>
              </a:buClr>
              <a:buFont typeface="+mj-lt"/>
              <a:buAutoNum type="arabicParenR"/>
            </a:pPr>
            <a:r>
              <a:rPr lang="lv-LV" sz="6800" kern="600" dirty="0">
                <a:solidFill>
                  <a:srgbClr val="FF0000"/>
                </a:solidFill>
                <a:ea typeface="Calibri" panose="020F0502020204030204" pitchFamily="34" charset="0"/>
                <a:cs typeface="Arial" panose="020B0604020202020204" pitchFamily="34" charset="0"/>
              </a:rPr>
              <a:t> </a:t>
            </a:r>
            <a:r>
              <a:rPr lang="lv-LV" sz="6800" kern="600" dirty="0">
                <a:solidFill>
                  <a:srgbClr val="92D050"/>
                </a:solidFill>
                <a:ea typeface="Calibri" panose="020F0502020204030204" pitchFamily="34" charset="0"/>
                <a:cs typeface="Arial" panose="020B0604020202020204" pitchFamily="34" charset="0"/>
              </a:rPr>
              <a:t>Līdz 2030. gadam </a:t>
            </a:r>
            <a:r>
              <a:rPr lang="lv-LV" sz="6800" kern="600" dirty="0">
                <a:ea typeface="Calibri" panose="020F0502020204030204" pitchFamily="34" charset="0"/>
                <a:cs typeface="Arial" panose="020B0604020202020204" pitchFamily="34" charset="0"/>
              </a:rPr>
              <a:t>atkārtotai izmantošanai sagatavoto un pārstrādāto sadzīves atkritumu apjomu palielināt vismaz </a:t>
            </a:r>
            <a:r>
              <a:rPr lang="lv-LV" sz="6800" kern="600" dirty="0">
                <a:solidFill>
                  <a:srgbClr val="92D050"/>
                </a:solidFill>
                <a:ea typeface="Calibri" panose="020F0502020204030204" pitchFamily="34" charset="0"/>
                <a:cs typeface="Arial" panose="020B0604020202020204" pitchFamily="34" charset="0"/>
              </a:rPr>
              <a:t>līdz 60 % </a:t>
            </a:r>
            <a:r>
              <a:rPr lang="lv-LV" sz="6800" kern="600" dirty="0">
                <a:ea typeface="Calibri" panose="020F0502020204030204" pitchFamily="34" charset="0"/>
                <a:cs typeface="Arial" panose="020B0604020202020204" pitchFamily="34" charset="0"/>
              </a:rPr>
              <a:t>pēc masas</a:t>
            </a:r>
          </a:p>
          <a:p>
            <a:pPr marL="360000" indent="-457200" algn="just">
              <a:lnSpc>
                <a:spcPct val="106000"/>
              </a:lnSpc>
              <a:spcBef>
                <a:spcPts val="600"/>
              </a:spcBef>
              <a:spcAft>
                <a:spcPts val="0"/>
              </a:spcAft>
              <a:buClr>
                <a:srgbClr val="92D050"/>
              </a:buClr>
              <a:buFont typeface="+mj-lt"/>
              <a:buAutoNum type="arabicParenR"/>
            </a:pPr>
            <a:r>
              <a:rPr lang="lv-LV" sz="6800" kern="600" dirty="0">
                <a:solidFill>
                  <a:srgbClr val="FF0000"/>
                </a:solidFill>
                <a:ea typeface="Calibri" panose="020F0502020204030204" pitchFamily="34" charset="0"/>
                <a:cs typeface="Arial" panose="020B0604020202020204" pitchFamily="34" charset="0"/>
              </a:rPr>
              <a:t> </a:t>
            </a:r>
            <a:r>
              <a:rPr lang="lv-LV" sz="6800" kern="600" dirty="0">
                <a:solidFill>
                  <a:srgbClr val="92D050"/>
                </a:solidFill>
                <a:ea typeface="Calibri" panose="020F0502020204030204" pitchFamily="34" charset="0"/>
                <a:cs typeface="Arial" panose="020B0604020202020204" pitchFamily="34" charset="0"/>
              </a:rPr>
              <a:t>Līdz 2035. gadam </a:t>
            </a:r>
            <a:r>
              <a:rPr lang="lv-LV" sz="6800" kern="600" dirty="0">
                <a:ea typeface="Calibri" panose="020F0502020204030204" pitchFamily="34" charset="0"/>
                <a:cs typeface="Arial" panose="020B0604020202020204" pitchFamily="34" charset="0"/>
              </a:rPr>
              <a:t>atkārtotai izmantošanai sagatavoto un pārstrādāto sadzīves atkritumu apjomu palielināt vismaz </a:t>
            </a:r>
            <a:r>
              <a:rPr lang="lv-LV" sz="6800" kern="600" dirty="0">
                <a:solidFill>
                  <a:srgbClr val="92D050"/>
                </a:solidFill>
                <a:ea typeface="Calibri" panose="020F0502020204030204" pitchFamily="34" charset="0"/>
                <a:cs typeface="Arial" panose="020B0604020202020204" pitchFamily="34" charset="0"/>
              </a:rPr>
              <a:t>līdz 65 % </a:t>
            </a:r>
            <a:r>
              <a:rPr lang="lv-LV" sz="6800" kern="600" dirty="0">
                <a:ea typeface="Calibri" panose="020F0502020204030204" pitchFamily="34" charset="0"/>
                <a:cs typeface="Arial" panose="020B0604020202020204" pitchFamily="34" charset="0"/>
              </a:rPr>
              <a:t>pēc masas</a:t>
            </a:r>
          </a:p>
          <a:p>
            <a:pPr marL="360000" indent="-457200" algn="just">
              <a:lnSpc>
                <a:spcPct val="106000"/>
              </a:lnSpc>
              <a:spcBef>
                <a:spcPts val="600"/>
              </a:spcBef>
              <a:spcAft>
                <a:spcPts val="0"/>
              </a:spcAft>
              <a:buClr>
                <a:srgbClr val="92D050"/>
              </a:buClr>
              <a:buFont typeface="+mj-lt"/>
              <a:buAutoNum type="arabicParenR"/>
            </a:pPr>
            <a:r>
              <a:rPr lang="lv-LV" sz="6800" kern="600" dirty="0">
                <a:ea typeface="Calibri" panose="020F0502020204030204" pitchFamily="34" charset="0"/>
                <a:cs typeface="Arial" panose="020B0604020202020204" pitchFamily="34" charset="0"/>
              </a:rPr>
              <a:t> Izveidot dalītas savākšanas sistēmas vismaz papīram, metālam, plastmasai un stiklam un </a:t>
            </a:r>
            <a:r>
              <a:rPr lang="lv-LV" sz="6800" kern="600" dirty="0">
                <a:solidFill>
                  <a:srgbClr val="92D050"/>
                </a:solidFill>
                <a:ea typeface="Calibri" panose="020F0502020204030204" pitchFamily="34" charset="0"/>
                <a:cs typeface="Arial" panose="020B0604020202020204" pitchFamily="34" charset="0"/>
              </a:rPr>
              <a:t>līdz 2023. gada 1. janvārim – tekstilmateriāliem</a:t>
            </a:r>
          </a:p>
          <a:p>
            <a:pPr marL="360000" indent="-457200" algn="just">
              <a:lnSpc>
                <a:spcPct val="106000"/>
              </a:lnSpc>
              <a:spcBef>
                <a:spcPts val="600"/>
              </a:spcBef>
              <a:spcAft>
                <a:spcPts val="0"/>
              </a:spcAft>
              <a:buClr>
                <a:srgbClr val="92D050"/>
              </a:buClr>
              <a:buFont typeface="+mj-lt"/>
              <a:buAutoNum type="arabicParenR"/>
            </a:pPr>
            <a:r>
              <a:rPr lang="lv-LV" sz="6800" kern="600" dirty="0">
                <a:ea typeface="Calibri" panose="020F0502020204030204" pitchFamily="34" charset="0"/>
                <a:cs typeface="Arial" panose="020B0604020202020204" pitchFamily="34" charset="0"/>
              </a:rPr>
              <a:t> No </a:t>
            </a:r>
            <a:r>
              <a:rPr lang="lv-LV" sz="6800" kern="600" dirty="0">
                <a:solidFill>
                  <a:srgbClr val="92D050"/>
                </a:solidFill>
                <a:ea typeface="Calibri" panose="020F0502020204030204" pitchFamily="34" charset="0"/>
                <a:cs typeface="Arial" panose="020B0604020202020204" pitchFamily="34" charset="0"/>
              </a:rPr>
              <a:t>2020. gada, vismaz 70 % pēc svara nebīstamo būvniecības atkritumu </a:t>
            </a:r>
            <a:r>
              <a:rPr lang="lv-LV" sz="6800" kern="600" dirty="0">
                <a:ea typeface="Calibri" panose="020F0502020204030204" pitchFamily="34" charset="0"/>
                <a:cs typeface="Arial" panose="020B0604020202020204" pitchFamily="34" charset="0"/>
              </a:rPr>
              <a:t>un ēku nojaukšanas atkritumi, sagatavoti atkārtotai izmantošanai, pārstrādei un citai materiāla reģenerācijai, tostarp aizbēršanai;</a:t>
            </a:r>
          </a:p>
          <a:p>
            <a:pPr marL="360000" indent="-457200" algn="just">
              <a:lnSpc>
                <a:spcPct val="106000"/>
              </a:lnSpc>
              <a:spcBef>
                <a:spcPts val="600"/>
              </a:spcBef>
              <a:spcAft>
                <a:spcPts val="0"/>
              </a:spcAft>
              <a:buClr>
                <a:srgbClr val="92D050"/>
              </a:buClr>
              <a:buFont typeface="+mj-lt"/>
              <a:buAutoNum type="arabicParenR"/>
            </a:pPr>
            <a:r>
              <a:rPr lang="lv-LV" sz="6800" kern="600" dirty="0">
                <a:solidFill>
                  <a:srgbClr val="FF0000"/>
                </a:solidFill>
                <a:ea typeface="Calibri" panose="020F0502020204030204" pitchFamily="34" charset="0"/>
                <a:cs typeface="Arial" panose="020B0604020202020204" pitchFamily="34" charset="0"/>
              </a:rPr>
              <a:t> </a:t>
            </a:r>
            <a:r>
              <a:rPr lang="lv-LV" sz="6800" kern="600" dirty="0">
                <a:solidFill>
                  <a:srgbClr val="92D050"/>
                </a:solidFill>
                <a:ea typeface="Calibri" panose="020F0502020204030204" pitchFamily="34" charset="0"/>
                <a:cs typeface="Arial" panose="020B0604020202020204" pitchFamily="34" charset="0"/>
              </a:rPr>
              <a:t>Līdz 2025.gada 1. janvārim </a:t>
            </a:r>
            <a:r>
              <a:rPr lang="lv-LV" sz="6800" kern="600" dirty="0">
                <a:ea typeface="Calibri" panose="020F0502020204030204" pitchFamily="34" charset="0"/>
                <a:cs typeface="Arial" panose="020B0604020202020204" pitchFamily="34" charset="0"/>
              </a:rPr>
              <a:t>izveidota dalītas savākšanas sistēma </a:t>
            </a:r>
            <a:r>
              <a:rPr lang="lv-LV" sz="6800" kern="600" dirty="0">
                <a:solidFill>
                  <a:srgbClr val="92D050"/>
                </a:solidFill>
                <a:ea typeface="Calibri" panose="020F0502020204030204" pitchFamily="34" charset="0"/>
                <a:cs typeface="Arial" panose="020B0604020202020204" pitchFamily="34" charset="0"/>
              </a:rPr>
              <a:t>sadzīves bīstamajiem atkritumiem</a:t>
            </a:r>
          </a:p>
          <a:p>
            <a:pPr marL="360000" indent="-457200" algn="just">
              <a:lnSpc>
                <a:spcPct val="106000"/>
              </a:lnSpc>
              <a:spcBef>
                <a:spcPts val="600"/>
              </a:spcBef>
              <a:spcAft>
                <a:spcPts val="0"/>
              </a:spcAft>
              <a:buClr>
                <a:srgbClr val="92D050"/>
              </a:buClr>
              <a:buFont typeface="+mj-lt"/>
              <a:buAutoNum type="arabicParenR"/>
            </a:pPr>
            <a:r>
              <a:rPr lang="lv-LV" sz="6800" kern="600" dirty="0">
                <a:ea typeface="Calibri" panose="020F0502020204030204" pitchFamily="34" charset="0"/>
                <a:cs typeface="Arial" panose="020B0604020202020204" pitchFamily="34" charset="0"/>
              </a:rPr>
              <a:t> Nodrošināt, ka </a:t>
            </a:r>
            <a:r>
              <a:rPr lang="lv-LV" sz="6800" kern="600" dirty="0">
                <a:solidFill>
                  <a:srgbClr val="92D050"/>
                </a:solidFill>
                <a:ea typeface="Calibri" panose="020F0502020204030204" pitchFamily="34" charset="0"/>
                <a:cs typeface="Arial" panose="020B0604020202020204" pitchFamily="34" charset="0"/>
              </a:rPr>
              <a:t>līdz 2035. gadam </a:t>
            </a:r>
            <a:r>
              <a:rPr lang="lv-LV" sz="6800" kern="600" dirty="0">
                <a:ea typeface="Calibri" panose="020F0502020204030204" pitchFamily="34" charset="0"/>
                <a:cs typeface="Arial" panose="020B0604020202020204" pitchFamily="34" charset="0"/>
              </a:rPr>
              <a:t>poligonos </a:t>
            </a:r>
            <a:r>
              <a:rPr lang="lv-LV" sz="6800" kern="600" dirty="0">
                <a:solidFill>
                  <a:srgbClr val="92D050"/>
                </a:solidFill>
                <a:ea typeface="Calibri" panose="020F0502020204030204" pitchFamily="34" charset="0"/>
                <a:cs typeface="Arial" panose="020B0604020202020204" pitchFamily="34" charset="0"/>
              </a:rPr>
              <a:t>apglabāto sadzīves atkritumu īpatsvars ir samazinājies līdz 10 %</a:t>
            </a:r>
            <a:r>
              <a:rPr lang="lv-LV" sz="6800" kern="600" dirty="0">
                <a:ea typeface="Calibri" panose="020F0502020204030204" pitchFamily="34" charset="0"/>
                <a:cs typeface="Arial" panose="020B0604020202020204" pitchFamily="34" charset="0"/>
              </a:rPr>
              <a:t> no kopējā radīto sadzīves atkritumu daudzuma (pēc svara) vai ir vēl mazāks</a:t>
            </a:r>
          </a:p>
          <a:p>
            <a:pPr marL="360000" indent="-457200" algn="just">
              <a:lnSpc>
                <a:spcPct val="106000"/>
              </a:lnSpc>
              <a:spcBef>
                <a:spcPts val="600"/>
              </a:spcBef>
              <a:spcAft>
                <a:spcPts val="0"/>
              </a:spcAft>
              <a:buClr>
                <a:srgbClr val="92D050"/>
              </a:buClr>
              <a:buFont typeface="+mj-lt"/>
              <a:buAutoNum type="arabicParenR"/>
            </a:pPr>
            <a:r>
              <a:rPr lang="lv-LV" sz="6800" kern="600" dirty="0">
                <a:ea typeface="Calibri" panose="020F0502020204030204" pitchFamily="34" charset="0"/>
                <a:cs typeface="Arial" panose="020B0604020202020204" pitchFamily="34" charset="0"/>
              </a:rPr>
              <a:t> Nodrošināt, ka ne vēlāk kā līdz 2025. gada 31. decembrim pārstrādā mazākais 65 svara % no visa izlietotā iepakojuma</a:t>
            </a:r>
            <a:endParaRPr lang="lv-LV" sz="6800" dirty="0"/>
          </a:p>
          <a:p>
            <a:pPr marL="360000" indent="-457200" algn="l">
              <a:spcBef>
                <a:spcPts val="600"/>
              </a:spcBef>
              <a:buNone/>
            </a:pPr>
            <a:endParaRPr lang="lv-LV" dirty="0"/>
          </a:p>
          <a:p>
            <a:pPr marL="360000" indent="-457200" algn="l">
              <a:spcBef>
                <a:spcPts val="600"/>
              </a:spcBef>
              <a:buFont typeface="Wingdings" panose="05000000000000000000" pitchFamily="2" charset="2"/>
              <a:buChar char="q"/>
            </a:pPr>
            <a:endParaRPr lang="lv-LV" dirty="0"/>
          </a:p>
          <a:p>
            <a:pPr marL="360000" indent="-457200" algn="l">
              <a:spcBef>
                <a:spcPts val="600"/>
              </a:spcBef>
              <a:buFont typeface="Wingdings" panose="05000000000000000000" pitchFamily="2" charset="2"/>
              <a:buChar char="q"/>
            </a:pPr>
            <a:endParaRPr lang="lv-LV" dirty="0"/>
          </a:p>
          <a:p>
            <a:pPr marL="360000" indent="-457200" algn="l">
              <a:spcBef>
                <a:spcPts val="600"/>
              </a:spcBef>
            </a:pPr>
            <a:endParaRPr lang="lv-LV" dirty="0"/>
          </a:p>
        </p:txBody>
      </p:sp>
    </p:spTree>
    <p:extLst>
      <p:ext uri="{BB962C8B-B14F-4D97-AF65-F5344CB8AC3E}">
        <p14:creationId xmlns:p14="http://schemas.microsoft.com/office/powerpoint/2010/main" val="375735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Sadzīves atkritumu ražošanas prognoze</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9</a:t>
            </a:fld>
            <a:endParaRPr lang="lv-LV" dirty="0"/>
          </a:p>
        </p:txBody>
      </p:sp>
      <p:graphicFrame>
        <p:nvGraphicFramePr>
          <p:cNvPr id="6" name="Chart 5">
            <a:extLst>
              <a:ext uri="{FF2B5EF4-FFF2-40B4-BE49-F238E27FC236}">
                <a16:creationId xmlns:a16="http://schemas.microsoft.com/office/drawing/2014/main" id="{C9F6FB60-7E67-9825-55F7-D1A95EE32CEF}"/>
              </a:ext>
            </a:extLst>
          </p:cNvPr>
          <p:cNvGraphicFramePr/>
          <p:nvPr>
            <p:extLst>
              <p:ext uri="{D42A27DB-BD31-4B8C-83A1-F6EECF244321}">
                <p14:modId xmlns:p14="http://schemas.microsoft.com/office/powerpoint/2010/main" val="4152276021"/>
              </p:ext>
            </p:extLst>
          </p:nvPr>
        </p:nvGraphicFramePr>
        <p:xfrm>
          <a:off x="288235" y="1252331"/>
          <a:ext cx="8617226" cy="46614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3279021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14149</TotalTime>
  <Words>2810</Words>
  <Application>Microsoft Office PowerPoint</Application>
  <PresentationFormat>On-screen Show (4:3)</PresentationFormat>
  <Paragraphs>412</Paragraphs>
  <Slides>23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Retrospect</vt:lpstr>
      <vt:lpstr>Stratēģiskā ietekmes uz vidi novērtējuma vides pārskata un plānošanas dokumenta projekta ‘’Ziemeļkurzemes reģionālais atkritumu apsaimniekošanas plāns 2023. – 2027. gadam” sabiedriskā apspriešana </vt:lpstr>
      <vt:lpstr>Plāna izstrādes pamatojums</vt:lpstr>
      <vt:lpstr>Plāna vides pārskats, stratēģiskais ietekmes uz vidi novērtējums un sabiedriskā apspriešana</vt:lpstr>
      <vt:lpstr>Ziemeļkurzemes AAR teritorija un iedzīvotāji</vt:lpstr>
      <vt:lpstr>Apsaimniekotie sadzīves atkritumu apjomi</vt:lpstr>
      <vt:lpstr>Sistēmas raksturojums – galvenie indikatori</vt:lpstr>
      <vt:lpstr>Infrastruktūras raksturojums</vt:lpstr>
      <vt:lpstr>Normatīvajos aktos noteiktās prasības  </vt:lpstr>
      <vt:lpstr>Sadzīves atkritumu ražošanas prognoze</vt:lpstr>
      <vt:lpstr>Prioritāri īstenojamie pasākumi</vt:lpstr>
      <vt:lpstr>Atkritumu dalītās vākšanas sistēmas attīstība</vt:lpstr>
      <vt:lpstr>Atkritumu sagatavošana atkārtotai izmantošanai</vt:lpstr>
      <vt:lpstr>AARC - poligona «Janvāri» infrastruktūras attīstība</vt:lpstr>
      <vt:lpstr>AARC - poligona «Pentuļi» infrastruktūras attīstība</vt:lpstr>
      <vt:lpstr>Lokālās atkritumu pārstrādes infrastruktūras attīstība</vt:lpstr>
      <vt:lpstr>Sabiedrības informēšanas un izglītošana pasākumi</vt:lpstr>
      <vt:lpstr>Informācijas apkopošana un datu bāzu uzturēšana</vt:lpstr>
      <vt:lpstr>Plāna pārskata periodā sasniedzamie rezultāti</vt:lpstr>
      <vt:lpstr>Atkritumu apsaimniekošanas reģionālā centra izveide</vt:lpstr>
      <vt:lpstr>Atkritumu apsaimniekošanas reģionālā centra izveide</vt:lpstr>
      <vt:lpstr>Stratēģiskā ietekmes uz vidi novērtējuma rezultāti</vt:lpstr>
      <vt:lpstr>Turpmākās darbības - Vides pārskata un Plāna akceptēšana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pētījums Par efektīvāko PIEEJU (modeli) nolietoto riepu apsaimniekošanai Latvijā</dc:title>
  <dc:creator>Kaspars Kļavenieks</dc:creator>
  <cp:lastModifiedBy>user</cp:lastModifiedBy>
  <cp:revision>173</cp:revision>
  <cp:lastPrinted>2023-09-06T07:21:05Z</cp:lastPrinted>
  <dcterms:created xsi:type="dcterms:W3CDTF">2014-10-14T11:15:59Z</dcterms:created>
  <dcterms:modified xsi:type="dcterms:W3CDTF">2023-09-06T09:29:29Z</dcterms:modified>
</cp:coreProperties>
</file>